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 id="2147483769" r:id="rId2"/>
    <p:sldMasterId id="2147483719" r:id="rId3"/>
  </p:sldMasterIdLst>
  <p:notesMasterIdLst>
    <p:notesMasterId r:id="rId26"/>
  </p:notesMasterIdLst>
  <p:handoutMasterIdLst>
    <p:handoutMasterId r:id="rId27"/>
  </p:handoutMasterIdLst>
  <p:sldIdLst>
    <p:sldId id="296" r:id="rId4"/>
    <p:sldId id="310" r:id="rId5"/>
    <p:sldId id="312" r:id="rId6"/>
    <p:sldId id="311" r:id="rId7"/>
    <p:sldId id="314" r:id="rId8"/>
    <p:sldId id="315" r:id="rId9"/>
    <p:sldId id="316" r:id="rId10"/>
    <p:sldId id="317" r:id="rId11"/>
    <p:sldId id="318" r:id="rId12"/>
    <p:sldId id="319" r:id="rId13"/>
    <p:sldId id="321" r:id="rId14"/>
    <p:sldId id="322" r:id="rId15"/>
    <p:sldId id="323" r:id="rId16"/>
    <p:sldId id="324" r:id="rId17"/>
    <p:sldId id="325" r:id="rId18"/>
    <p:sldId id="326" r:id="rId19"/>
    <p:sldId id="320" r:id="rId20"/>
    <p:sldId id="328" r:id="rId21"/>
    <p:sldId id="327" r:id="rId22"/>
    <p:sldId id="329" r:id="rId23"/>
    <p:sldId id="330" r:id="rId24"/>
    <p:sldId id="309" r:id="rId2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339933"/>
    <a:srgbClr val="BA3030"/>
    <a:srgbClr val="8E908F"/>
    <a:srgbClr val="9D9FA2"/>
    <a:srgbClr val="828381"/>
    <a:srgbClr val="A5A6A5"/>
    <a:srgbClr val="717074"/>
    <a:srgbClr val="2C95DD"/>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02" autoAdjust="0"/>
    <p:restoredTop sz="99007" autoAdjust="0"/>
  </p:normalViewPr>
  <p:slideViewPr>
    <p:cSldViewPr showGuides="1">
      <p:cViewPr>
        <p:scale>
          <a:sx n="120" d="100"/>
          <a:sy n="120" d="100"/>
        </p:scale>
        <p:origin x="-72" y="-384"/>
      </p:cViewPr>
      <p:guideLst>
        <p:guide orient="horz" pos="624"/>
        <p:guide orient="horz" pos="229"/>
        <p:guide pos="2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8" d="100"/>
        <a:sy n="158" d="100"/>
      </p:scale>
      <p:origin x="0" y="0"/>
    </p:cViewPr>
  </p:sorterViewPr>
  <p:notesViewPr>
    <p:cSldViewPr snapToObjects="1" showGuides="1">
      <p:cViewPr varScale="1">
        <p:scale>
          <a:sx n="91" d="100"/>
          <a:sy n="91" d="100"/>
        </p:scale>
        <p:origin x="-4352" y="-120"/>
      </p:cViewPr>
      <p:guideLst>
        <p:guide orient="horz" pos="4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161506" y="8915400"/>
            <a:ext cx="534987" cy="228600"/>
          </a:xfrm>
          <a:prstGeom prst="rect">
            <a:avLst/>
          </a:prstGeom>
        </p:spPr>
        <p:txBody>
          <a:bodyPr vert="horz" lIns="91440" tIns="45720" rIns="91440" bIns="45720" rtlCol="0" anchor="b"/>
          <a:lstStyle>
            <a:lvl1pPr algn="r">
              <a:defRPr sz="1200"/>
            </a:lvl1pPr>
          </a:lstStyle>
          <a:p>
            <a:pPr algn="ctr"/>
            <a:fld id="{F7B6D393-E4E3-D143-A14E-086EC3E10D5C}" type="slidenum">
              <a:rPr lang="en-US" sz="800" smtClean="0">
                <a:latin typeface="Verdana"/>
              </a:rPr>
              <a:pPr algn="ctr"/>
              <a:t>‹#›</a:t>
            </a:fld>
            <a:endParaRPr lang="en-US" sz="800" dirty="0">
              <a:latin typeface="Verdana"/>
            </a:endParaRPr>
          </a:p>
        </p:txBody>
      </p:sp>
      <p:sp>
        <p:nvSpPr>
          <p:cNvPr id="4" name="Title 1"/>
          <p:cNvSpPr txBox="1">
            <a:spLocks/>
          </p:cNvSpPr>
          <p:nvPr/>
        </p:nvSpPr>
        <p:spPr bwMode="gray">
          <a:xfrm>
            <a:off x="457199" y="228600"/>
            <a:ext cx="5943601" cy="460375"/>
          </a:xfrm>
          <a:prstGeom prst="rect">
            <a:avLst/>
          </a:prstGeom>
          <a:noFill/>
        </p:spPr>
        <p:txBody>
          <a:bodyPr lIns="0" tIns="0" rIns="0" bIns="0" anchor="t" anchorCtr="0"/>
          <a:lstStyle>
            <a:lvl1pPr algn="ctr" defTabSz="457200" rtl="0" eaLnBrk="1" latinLnBrk="0" hangingPunct="1">
              <a:spcBef>
                <a:spcPct val="0"/>
              </a:spcBef>
              <a:buNone/>
              <a:defRPr lang="en-US" sz="3200" kern="1200" dirty="0">
                <a:ln>
                  <a:noFill/>
                </a:ln>
                <a:solidFill>
                  <a:schemeClr val="bg1">
                    <a:lumMod val="65000"/>
                  </a:schemeClr>
                </a:solidFill>
                <a:latin typeface="Verdana" pitchFamily="34" charset="0"/>
                <a:ea typeface="+mj-ea"/>
                <a:cs typeface="+mj-cs"/>
              </a:defRPr>
            </a:lvl1pPr>
          </a:lstStyle>
          <a:p>
            <a:pPr algn="ctr">
              <a:lnSpc>
                <a:spcPct val="90000"/>
              </a:lnSpc>
            </a:pPr>
            <a:r>
              <a:rPr lang="en-US" sz="1400" dirty="0" smtClean="0">
                <a:solidFill>
                  <a:srgbClr val="000000"/>
                </a:solidFill>
              </a:rPr>
              <a:t>TITLE</a:t>
            </a:r>
            <a:endParaRPr lang="en-US" sz="1400" dirty="0">
              <a:solidFill>
                <a:srgbClr val="000000"/>
              </a:solidFill>
            </a:endParaRPr>
          </a:p>
        </p:txBody>
      </p:sp>
    </p:spTree>
    <p:extLst>
      <p:ext uri="{BB962C8B-B14F-4D97-AF65-F5344CB8AC3E}">
        <p14:creationId xmlns:p14="http://schemas.microsoft.com/office/powerpoint/2010/main" val="1157435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058333" y="685800"/>
            <a:ext cx="4741333" cy="2667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457200" y="3581400"/>
            <a:ext cx="5943600" cy="5265170"/>
          </a:xfrm>
          <a:prstGeom prst="rect">
            <a:avLst/>
          </a:prstGeom>
        </p:spPr>
        <p:txBody>
          <a:bodyPr vert="horz" lIns="0" tIns="0" rIns="0" bIns="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extBox 2"/>
          <p:cNvSpPr txBox="1"/>
          <p:nvPr/>
        </p:nvSpPr>
        <p:spPr>
          <a:xfrm>
            <a:off x="3248101" y="8954292"/>
            <a:ext cx="361798" cy="215444"/>
          </a:xfrm>
          <a:prstGeom prst="rect">
            <a:avLst/>
          </a:prstGeom>
          <a:noFill/>
        </p:spPr>
        <p:txBody>
          <a:bodyPr wrap="none" lIns="91440" tIns="45720" rIns="91440" bIns="45720" rtlCol="0">
            <a:spAutoFit/>
          </a:bodyPr>
          <a:lstStyle/>
          <a:p>
            <a:pPr marL="0" marR="0" indent="0" algn="ctr" defTabSz="457200" rtl="0" eaLnBrk="1" fontAlgn="auto" latinLnBrk="0" hangingPunct="1">
              <a:lnSpc>
                <a:spcPct val="100000"/>
              </a:lnSpc>
              <a:spcBef>
                <a:spcPts val="0"/>
              </a:spcBef>
              <a:spcAft>
                <a:spcPts val="0"/>
              </a:spcAft>
              <a:buClrTx/>
              <a:buSzTx/>
              <a:buFontTx/>
              <a:buNone/>
              <a:tabLst/>
              <a:defRPr/>
            </a:pPr>
            <a:fld id="{BC3221F6-DF1F-4F4D-A457-D497032B3BDC}" type="slidenum">
              <a:rPr lang="en-US" sz="800" smtClean="0"/>
              <a:pPr marL="0" marR="0" indent="0" algn="ctr" defTabSz="457200" rtl="0" eaLnBrk="1" fontAlgn="auto" latinLnBrk="0" hangingPunct="1">
                <a:lnSpc>
                  <a:spcPct val="100000"/>
                </a:lnSpc>
                <a:spcBef>
                  <a:spcPts val="0"/>
                </a:spcBef>
                <a:spcAft>
                  <a:spcPts val="0"/>
                </a:spcAft>
                <a:buClrTx/>
                <a:buSzTx/>
                <a:buFontTx/>
                <a:buNone/>
                <a:tabLst/>
                <a:defRPr/>
              </a:pPr>
              <a:t>‹#›</a:t>
            </a:fld>
            <a:endParaRPr lang="en-US" sz="800" dirty="0" smtClean="0"/>
          </a:p>
        </p:txBody>
      </p:sp>
      <p:sp>
        <p:nvSpPr>
          <p:cNvPr id="10" name="Title 1"/>
          <p:cNvSpPr txBox="1">
            <a:spLocks/>
          </p:cNvSpPr>
          <p:nvPr/>
        </p:nvSpPr>
        <p:spPr bwMode="gray">
          <a:xfrm>
            <a:off x="457199" y="228600"/>
            <a:ext cx="5943601" cy="460375"/>
          </a:xfrm>
          <a:prstGeom prst="rect">
            <a:avLst/>
          </a:prstGeom>
          <a:noFill/>
        </p:spPr>
        <p:txBody>
          <a:bodyPr lIns="0" tIns="0" rIns="0" bIns="0" anchor="t" anchorCtr="0"/>
          <a:lstStyle>
            <a:lvl1pPr algn="ctr" defTabSz="457200" rtl="0" eaLnBrk="1" latinLnBrk="0" hangingPunct="1">
              <a:spcBef>
                <a:spcPct val="0"/>
              </a:spcBef>
              <a:buNone/>
              <a:defRPr lang="en-US" sz="3200" kern="1200" dirty="0">
                <a:ln>
                  <a:noFill/>
                </a:ln>
                <a:solidFill>
                  <a:schemeClr val="bg1">
                    <a:lumMod val="65000"/>
                  </a:schemeClr>
                </a:solidFill>
                <a:latin typeface="Verdana" pitchFamily="34" charset="0"/>
                <a:ea typeface="+mj-ea"/>
                <a:cs typeface="+mj-cs"/>
              </a:defRPr>
            </a:lvl1pPr>
          </a:lstStyle>
          <a:p>
            <a:pPr algn="ctr">
              <a:lnSpc>
                <a:spcPct val="90000"/>
              </a:lnSpc>
            </a:pPr>
            <a:r>
              <a:rPr lang="en-US" sz="1400" dirty="0" smtClean="0">
                <a:solidFill>
                  <a:srgbClr val="000000"/>
                </a:solidFill>
              </a:rPr>
              <a:t>TITLE</a:t>
            </a:r>
            <a:endParaRPr lang="en-US" sz="1400" dirty="0">
              <a:solidFill>
                <a:srgbClr val="000000"/>
              </a:solidFill>
            </a:endParaRPr>
          </a:p>
        </p:txBody>
      </p:sp>
    </p:spTree>
    <p:extLst>
      <p:ext uri="{BB962C8B-B14F-4D97-AF65-F5344CB8AC3E}">
        <p14:creationId xmlns:p14="http://schemas.microsoft.com/office/powerpoint/2010/main" val="1816467040"/>
      </p:ext>
    </p:extLst>
  </p:cSld>
  <p:clrMap bg1="lt1" tx1="dk1" bg2="lt2" tx2="dk2" accent1="accent1" accent2="accent2" accent3="accent3" accent4="accent4" accent5="accent5" accent6="accent6" hlink="hlink" folHlink="folHlink"/>
  <p:notesStyle>
    <a:lvl1pPr marL="0" algn="l" defTabSz="457200" rtl="0" eaLnBrk="1" latinLnBrk="0" hangingPunct="1">
      <a:spcBef>
        <a:spcPts val="1200"/>
      </a:spcBef>
      <a:defRPr sz="1200" kern="1200">
        <a:solidFill>
          <a:schemeClr val="tx1"/>
        </a:solidFill>
        <a:latin typeface="Verdana"/>
        <a:ea typeface="+mn-ea"/>
        <a:cs typeface="+mn-cs"/>
      </a:defRPr>
    </a:lvl1pPr>
    <a:lvl2pPr marL="344488" indent="-117475" algn="l" defTabSz="457200" rtl="0" eaLnBrk="1" latinLnBrk="0" hangingPunct="1">
      <a:spcBef>
        <a:spcPts val="600"/>
      </a:spcBef>
      <a:buFont typeface="Arial"/>
      <a:buChar char="•"/>
      <a:defRPr sz="1200" kern="1200">
        <a:solidFill>
          <a:schemeClr val="tx1"/>
        </a:solidFill>
        <a:latin typeface="Verdana"/>
        <a:ea typeface="+mn-ea"/>
        <a:cs typeface="+mn-cs"/>
      </a:defRPr>
    </a:lvl2pPr>
    <a:lvl3pPr marL="628650" indent="-174625" algn="l" defTabSz="457200" rtl="0" eaLnBrk="1" latinLnBrk="0" hangingPunct="1">
      <a:spcBef>
        <a:spcPts val="600"/>
      </a:spcBef>
      <a:buFont typeface="Lucida Grande"/>
      <a:buChar char="–"/>
      <a:tabLst/>
      <a:defRPr sz="1200" kern="1200">
        <a:solidFill>
          <a:schemeClr val="tx1"/>
        </a:solidFill>
        <a:latin typeface="Verdana"/>
        <a:ea typeface="+mn-ea"/>
        <a:cs typeface="+mn-cs"/>
      </a:defRPr>
    </a:lvl3pPr>
    <a:lvl4pPr marL="973138" indent="-174625" algn="l" defTabSz="457200" rtl="0" eaLnBrk="1" latinLnBrk="0" hangingPunct="1">
      <a:spcBef>
        <a:spcPts val="600"/>
      </a:spcBef>
      <a:buFont typeface="Wingdings" charset="2"/>
      <a:buChar char="§"/>
      <a:defRPr sz="1200" kern="1200">
        <a:solidFill>
          <a:schemeClr val="tx1"/>
        </a:solidFill>
        <a:latin typeface="Verdana"/>
        <a:ea typeface="+mn-ea"/>
        <a:cs typeface="+mn-cs"/>
      </a:defRPr>
    </a:lvl4pPr>
    <a:lvl5pPr marL="1258888" indent="-117475" algn="l" defTabSz="457200" rtl="0" eaLnBrk="1" latinLnBrk="0" hangingPunct="1">
      <a:spcBef>
        <a:spcPts val="600"/>
      </a:spcBef>
      <a:buFont typeface="Lucida Grande"/>
      <a:buChar char="–"/>
      <a:defRPr sz="1200" kern="1200">
        <a:solidFill>
          <a:schemeClr val="tx1"/>
        </a:solidFill>
        <a:latin typeface="Verdana"/>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Layout 1">
    <p:spTree>
      <p:nvGrpSpPr>
        <p:cNvPr id="1" name=""/>
        <p:cNvGrpSpPr/>
        <p:nvPr/>
      </p:nvGrpSpPr>
      <p:grpSpPr>
        <a:xfrm>
          <a:off x="0" y="0"/>
          <a:ext cx="0" cy="0"/>
          <a:chOff x="0" y="0"/>
          <a:chExt cx="0" cy="0"/>
        </a:xfrm>
      </p:grpSpPr>
      <p:sp>
        <p:nvSpPr>
          <p:cNvPr id="7" name="Picture Placeholder 2"/>
          <p:cNvSpPr>
            <a:spLocks noGrp="1"/>
          </p:cNvSpPr>
          <p:nvPr>
            <p:ph type="pic" idx="11"/>
          </p:nvPr>
        </p:nvSpPr>
        <p:spPr>
          <a:xfrm>
            <a:off x="0" y="2379"/>
            <a:ext cx="9144000" cy="4987133"/>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2" name="Title 1"/>
          <p:cNvSpPr>
            <a:spLocks noGrp="1"/>
          </p:cNvSpPr>
          <p:nvPr>
            <p:ph type="ctrTitle"/>
          </p:nvPr>
        </p:nvSpPr>
        <p:spPr>
          <a:xfrm>
            <a:off x="379412" y="4114800"/>
            <a:ext cx="6935787" cy="413989"/>
          </a:xfrm>
          <a:prstGeom prst="rect">
            <a:avLst/>
          </a:prstGeom>
        </p:spPr>
        <p:txBody>
          <a:bodyPr lIns="0" tIns="0" rIns="0" bIns="0" anchor="t" anchorCtr="0"/>
          <a:lstStyle>
            <a:lvl1pPr algn="l">
              <a:lnSpc>
                <a:spcPct val="80000"/>
              </a:lnSpc>
              <a:defRPr sz="2800">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379412" y="4535865"/>
            <a:ext cx="6935787" cy="269994"/>
          </a:xfrm>
          <a:prstGeom prst="rect">
            <a:avLst/>
          </a:prstGeom>
        </p:spPr>
        <p:txBody>
          <a:bodyPr lIns="0" tIns="0" rIns="0" bIns="0"/>
          <a:lstStyle>
            <a:lvl1pPr marL="0" indent="0" algn="l">
              <a:buNone/>
              <a:defRPr sz="1600">
                <a:solidFill>
                  <a:schemeClr val="bg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3237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Layout 2">
    <p:spTree>
      <p:nvGrpSpPr>
        <p:cNvPr id="1" name=""/>
        <p:cNvGrpSpPr/>
        <p:nvPr/>
      </p:nvGrpSpPr>
      <p:grpSpPr>
        <a:xfrm>
          <a:off x="0" y="0"/>
          <a:ext cx="0" cy="0"/>
          <a:chOff x="0" y="0"/>
          <a:chExt cx="0" cy="0"/>
        </a:xfrm>
      </p:grpSpPr>
      <p:sp>
        <p:nvSpPr>
          <p:cNvPr id="2" name="Title 1"/>
          <p:cNvSpPr>
            <a:spLocks noGrp="1"/>
          </p:cNvSpPr>
          <p:nvPr>
            <p:ph type="ctrTitle"/>
          </p:nvPr>
        </p:nvSpPr>
        <p:spPr>
          <a:xfrm>
            <a:off x="3663996" y="919861"/>
            <a:ext cx="5175204" cy="1194689"/>
          </a:xfrm>
          <a:prstGeom prst="rect">
            <a:avLst/>
          </a:prstGeom>
        </p:spPr>
        <p:txBody>
          <a:bodyPr lIns="0" tIns="0" rIns="0" bIns="0" anchor="b" anchorCtr="0"/>
          <a:lstStyle>
            <a:lvl1pPr algn="l">
              <a:lnSpc>
                <a:spcPct val="90000"/>
              </a:lnSpc>
              <a:defRPr>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3663996" y="2440781"/>
            <a:ext cx="5175204" cy="816769"/>
          </a:xfrm>
          <a:prstGeom prst="rect">
            <a:avLst/>
          </a:prstGeom>
        </p:spPr>
        <p:txBody>
          <a:bodyPr lIns="0" tIns="0" rIns="0" bIns="0"/>
          <a:lstStyle>
            <a:lvl1pPr marL="0" indent="0" algn="l">
              <a:buNone/>
              <a:defRPr sz="2400">
                <a:solidFill>
                  <a:srgbClr val="717074"/>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Picture Placeholder 2"/>
          <p:cNvSpPr>
            <a:spLocks noGrp="1"/>
          </p:cNvSpPr>
          <p:nvPr>
            <p:ph type="pic" idx="11"/>
          </p:nvPr>
        </p:nvSpPr>
        <p:spPr>
          <a:xfrm>
            <a:off x="0" y="2380"/>
            <a:ext cx="3276600" cy="514112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Content Placeholder 4"/>
          <p:cNvSpPr>
            <a:spLocks noGrp="1"/>
          </p:cNvSpPr>
          <p:nvPr>
            <p:ph sz="quarter" idx="10"/>
          </p:nvPr>
        </p:nvSpPr>
        <p:spPr>
          <a:xfrm>
            <a:off x="3663996" y="3332938"/>
            <a:ext cx="5175204" cy="357957"/>
          </a:xfrm>
          <a:prstGeom prst="rect">
            <a:avLst/>
          </a:prstGeom>
        </p:spPr>
        <p:txBody>
          <a:bodyPr vert="horz" lIns="0" tIns="0" rIns="0" bIns="0"/>
          <a:lstStyle>
            <a:lvl1pPr marL="0" indent="0">
              <a:spcBef>
                <a:spcPts val="1200"/>
              </a:spcBef>
              <a:buClr>
                <a:schemeClr val="tx2"/>
              </a:buClr>
              <a:buNone/>
              <a:defRPr sz="18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p:txBody>
      </p:sp>
    </p:spTree>
    <p:extLst>
      <p:ext uri="{BB962C8B-B14F-4D97-AF65-F5344CB8AC3E}">
        <p14:creationId xmlns:p14="http://schemas.microsoft.com/office/powerpoint/2010/main" val="12018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with text">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919861"/>
            <a:ext cx="6096000" cy="1194689"/>
          </a:xfrm>
          <a:prstGeom prst="rect">
            <a:avLst/>
          </a:prstGeom>
        </p:spPr>
        <p:txBody>
          <a:bodyPr lIns="0" tIns="0" rIns="0" bIns="0" anchor="b" anchorCtr="0"/>
          <a:lstStyle>
            <a:lvl1pPr algn="l">
              <a:lnSpc>
                <a:spcPct val="90000"/>
              </a:lnSpc>
              <a:defRPr>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2419350"/>
            <a:ext cx="6096000" cy="1905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81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67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8458200" cy="3429000"/>
          </a:xfrm>
          <a:prstGeom prst="rect">
            <a:avLst/>
          </a:prstGeom>
        </p:spPr>
        <p:txBody>
          <a:bodyPr vert="horz" lIns="0" tIns="0" rIns="0" bIns="0"/>
          <a:lstStyle>
            <a:lvl1pPr marL="228600" indent="-228600">
              <a:spcBef>
                <a:spcPts val="1200"/>
              </a:spcBef>
              <a:buClr>
                <a:schemeClr val="tx2"/>
              </a:buClr>
              <a:defRPr sz="2400">
                <a:solidFill>
                  <a:schemeClr val="bg2"/>
                </a:solidFill>
              </a:defRPr>
            </a:lvl1pPr>
            <a:lvl2pPr>
              <a:spcBef>
                <a:spcPts val="300"/>
              </a:spcBef>
              <a:buClr>
                <a:schemeClr val="tx2"/>
              </a:buClr>
              <a:defRPr sz="2000">
                <a:solidFill>
                  <a:schemeClr val="bg2"/>
                </a:solidFill>
              </a:defRPr>
            </a:lvl2pPr>
            <a:lvl3pPr marL="1084263" indent="-169863">
              <a:spcBef>
                <a:spcPts val="300"/>
              </a:spcBef>
              <a:buClr>
                <a:schemeClr val="tx2"/>
              </a:buClr>
              <a:defRPr sz="1600">
                <a:solidFill>
                  <a:schemeClr val="bg2"/>
                </a:solidFill>
              </a:defRPr>
            </a:lvl3pPr>
            <a:lvl4pPr marL="1430338" indent="-168275">
              <a:spcBef>
                <a:spcPts val="300"/>
              </a:spcBef>
              <a:buClr>
                <a:schemeClr val="tx2"/>
              </a:buClr>
              <a:defRPr sz="1200">
                <a:solidFill>
                  <a:schemeClr val="bg2"/>
                </a:solidFill>
              </a:defRPr>
            </a:lvl4pPr>
            <a:lvl5pPr marL="1770063" indent="-169863">
              <a:spcBef>
                <a:spcPts val="300"/>
              </a:spcBef>
              <a:buClr>
                <a:schemeClr val="tx2"/>
              </a:buClr>
              <a:buFont typeface="Arial"/>
              <a:buChar char="•"/>
              <a:defRPr sz="11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1378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46621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bg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83549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1295400"/>
            <a:ext cx="8458200" cy="31242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16414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Content, graphic area o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990599"/>
            <a:ext cx="6096000" cy="3429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990600"/>
            <a:ext cx="2133600" cy="342900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61586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ubtitle, and Content with graphic area at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1295399"/>
            <a:ext cx="6096000" cy="31242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1295400"/>
            <a:ext cx="2133600" cy="3124200"/>
          </a:xfrm>
          <a:prstGeom prst="rect">
            <a:avLst/>
          </a:prstGeom>
        </p:spPr>
        <p:txBody>
          <a:bodyPr/>
          <a:lstStyle>
            <a:lvl1pPr marL="0" indent="0">
              <a:buNone/>
              <a:defRPr sz="1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7"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8535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18247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 colum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05768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 column righ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2560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lumns with subtitles">
    <p:spTree>
      <p:nvGrpSpPr>
        <p:cNvPr id="1" name=""/>
        <p:cNvGrpSpPr/>
        <p:nvPr/>
      </p:nvGrpSpPr>
      <p:grpSpPr>
        <a:xfrm>
          <a:off x="0" y="0"/>
          <a:ext cx="0" cy="0"/>
          <a:chOff x="0" y="0"/>
          <a:chExt cx="0" cy="0"/>
        </a:xfrm>
      </p:grpSpPr>
      <p:sp>
        <p:nvSpPr>
          <p:cNvPr id="2" name="Title 1"/>
          <p:cNvSpPr>
            <a:spLocks noGrp="1"/>
          </p:cNvSpPr>
          <p:nvPr>
            <p:ph type="ctrTitle"/>
          </p:nvPr>
        </p:nvSpPr>
        <p:spPr>
          <a:xfrm>
            <a:off x="374338"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hasCustomPrompt="1"/>
          </p:nvPr>
        </p:nvSpPr>
        <p:spPr>
          <a:xfrm>
            <a:off x="374338"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717074"/>
                </a:solidFill>
              </a:defRPr>
            </a:lvl2pPr>
            <a:lvl3pPr marL="515938" indent="-168275">
              <a:spcBef>
                <a:spcPts val="300"/>
              </a:spcBef>
              <a:buClr>
                <a:schemeClr val="tx2"/>
              </a:buClr>
              <a:buFont typeface="Lucida Grande"/>
              <a:buChar char="­"/>
              <a:defRPr sz="1400">
                <a:solidFill>
                  <a:srgbClr val="717074"/>
                </a:solidFill>
              </a:defRPr>
            </a:lvl3pPr>
            <a:lvl4pPr marL="855663" indent="-169863">
              <a:spcBef>
                <a:spcPts val="300"/>
              </a:spcBef>
              <a:buClr>
                <a:schemeClr val="tx2"/>
              </a:buClr>
              <a:buFont typeface="Arial"/>
              <a:buChar char="•"/>
              <a:defRPr sz="1100">
                <a:solidFill>
                  <a:srgbClr val="717074"/>
                </a:solidFill>
              </a:defRPr>
            </a:lvl4pPr>
            <a:lvl5pPr marL="1201738" indent="-168275">
              <a:spcBef>
                <a:spcPts val="300"/>
              </a:spcBef>
              <a:buClr>
                <a:schemeClr val="tx2"/>
              </a:buClr>
              <a:buFont typeface="Arial"/>
              <a:buChar char="–"/>
              <a:defRPr sz="1050">
                <a:solidFill>
                  <a:srgbClr val="71707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4"/>
          <p:cNvSpPr>
            <a:spLocks noGrp="1"/>
          </p:cNvSpPr>
          <p:nvPr>
            <p:ph sz="quarter" idx="11" hasCustomPrompt="1"/>
          </p:nvPr>
        </p:nvSpPr>
        <p:spPr>
          <a:xfrm>
            <a:off x="4809067"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717074"/>
                </a:solidFill>
              </a:defRPr>
            </a:lvl2pPr>
            <a:lvl3pPr marL="515938" indent="-168275">
              <a:spcBef>
                <a:spcPts val="300"/>
              </a:spcBef>
              <a:buClr>
                <a:schemeClr val="tx2"/>
              </a:buClr>
              <a:buFont typeface="Lucida Grande"/>
              <a:buChar char="­"/>
              <a:defRPr sz="1400">
                <a:solidFill>
                  <a:srgbClr val="717074"/>
                </a:solidFill>
              </a:defRPr>
            </a:lvl3pPr>
            <a:lvl4pPr marL="855663" indent="-169863">
              <a:spcBef>
                <a:spcPts val="300"/>
              </a:spcBef>
              <a:buClr>
                <a:schemeClr val="tx2"/>
              </a:buClr>
              <a:buFont typeface="Arial"/>
              <a:buChar char="•"/>
              <a:defRPr sz="1100">
                <a:solidFill>
                  <a:srgbClr val="717074"/>
                </a:solidFill>
              </a:defRPr>
            </a:lvl4pPr>
            <a:lvl5pPr marL="1201738" indent="-168275">
              <a:spcBef>
                <a:spcPts val="300"/>
              </a:spcBef>
              <a:buClr>
                <a:schemeClr val="tx2"/>
              </a:buClr>
              <a:buFont typeface="Arial"/>
              <a:buChar char="–"/>
              <a:defRPr sz="1050">
                <a:solidFill>
                  <a:srgbClr val="71707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624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SA footer only">
    <p:spTree>
      <p:nvGrpSpPr>
        <p:cNvPr id="1" name=""/>
        <p:cNvGrpSpPr/>
        <p:nvPr/>
      </p:nvGrpSpPr>
      <p:grpSpPr>
        <a:xfrm>
          <a:off x="0" y="0"/>
          <a:ext cx="0" cy="0"/>
          <a:chOff x="0" y="0"/>
          <a:chExt cx="0" cy="0"/>
        </a:xfrm>
      </p:grpSpPr>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67296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SA Title">
    <p:spTree>
      <p:nvGrpSpPr>
        <p:cNvPr id="1" name=""/>
        <p:cNvGrpSpPr/>
        <p:nvPr/>
      </p:nvGrpSpPr>
      <p:grpSpPr>
        <a:xfrm>
          <a:off x="0" y="0"/>
          <a:ext cx="0" cy="0"/>
          <a:chOff x="0" y="0"/>
          <a:chExt cx="0" cy="0"/>
        </a:xfrm>
      </p:grpSpPr>
      <p:sp>
        <p:nvSpPr>
          <p:cNvPr id="2" name="Title 1"/>
          <p:cNvSpPr>
            <a:spLocks noGrp="1"/>
          </p:cNvSpPr>
          <p:nvPr>
            <p:ph type="ctrTitle"/>
          </p:nvPr>
        </p:nvSpPr>
        <p:spPr>
          <a:xfrm>
            <a:off x="375918"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grpSp>
        <p:nvGrpSpPr>
          <p:cNvPr id="9" name="Group 8"/>
          <p:cNvGrpSpPr/>
          <p:nvPr userDrawn="1"/>
        </p:nvGrpSpPr>
        <p:grpSpPr>
          <a:xfrm>
            <a:off x="7859395" y="4629151"/>
            <a:ext cx="593222" cy="514350"/>
            <a:chOff x="7859395" y="4489938"/>
            <a:chExt cx="593222" cy="514350"/>
          </a:xfrm>
        </p:grpSpPr>
        <p:sp>
          <p:nvSpPr>
            <p:cNvPr id="10" name="Rectangle 9"/>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98637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SA 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55965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990600"/>
            <a:ext cx="8410575" cy="3467100"/>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717074"/>
                </a:solidFill>
                <a:latin typeface="Verdana" pitchFamily="34" charset="0"/>
              </a:defRPr>
            </a:lvl1pPr>
            <a:lvl2pPr>
              <a:spcBef>
                <a:spcPts val="300"/>
              </a:spcBef>
              <a:buClr>
                <a:schemeClr val="accent6"/>
              </a:buClr>
              <a:buFont typeface="Verdana" pitchFamily="34" charset="0"/>
              <a:buChar char="–"/>
              <a:defRPr sz="2000">
                <a:solidFill>
                  <a:srgbClr val="717074"/>
                </a:solidFill>
                <a:latin typeface="Verdana" pitchFamily="34" charset="0"/>
              </a:defRPr>
            </a:lvl2pPr>
            <a:lvl3pPr>
              <a:spcBef>
                <a:spcPts val="300"/>
              </a:spcBef>
              <a:buClr>
                <a:schemeClr val="accent6"/>
              </a:buClr>
              <a:buFont typeface="Verdana" pitchFamily="34" charset="0"/>
              <a:buChar char="▪"/>
              <a:defRPr sz="1600">
                <a:solidFill>
                  <a:srgbClr val="717074"/>
                </a:solidFill>
                <a:latin typeface="Verdana" pitchFamily="34" charset="0"/>
              </a:defRPr>
            </a:lvl3pPr>
            <a:lvl4pPr marL="1658938" indent="-287338">
              <a:spcBef>
                <a:spcPts val="300"/>
              </a:spcBef>
              <a:buClr>
                <a:schemeClr val="accent6"/>
              </a:buClr>
              <a:buFont typeface="Verdana" pitchFamily="34" charset="0"/>
              <a:buChar char="—"/>
              <a:defRPr sz="1200">
                <a:solidFill>
                  <a:srgbClr val="717074"/>
                </a:solidFill>
                <a:latin typeface="Verdana" pitchFamily="34" charset="0"/>
              </a:defRPr>
            </a:lvl4pPr>
            <a:lvl5pPr marL="2000250" indent="-171450">
              <a:spcBef>
                <a:spcPts val="300"/>
              </a:spcBef>
              <a:buClr>
                <a:schemeClr val="accent6"/>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41699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rgbClr val="CE3131"/>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1261532"/>
            <a:ext cx="8410575" cy="3196167"/>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717074"/>
                </a:solidFill>
                <a:latin typeface="Verdana" pitchFamily="34" charset="0"/>
              </a:defRPr>
            </a:lvl1pPr>
            <a:lvl2pPr>
              <a:spcBef>
                <a:spcPts val="300"/>
              </a:spcBef>
              <a:buClr>
                <a:schemeClr val="accent6"/>
              </a:buClr>
              <a:buFont typeface="Verdana" pitchFamily="34" charset="0"/>
              <a:buChar char="–"/>
              <a:defRPr sz="2000">
                <a:solidFill>
                  <a:srgbClr val="717074"/>
                </a:solidFill>
                <a:latin typeface="Verdana" pitchFamily="34" charset="0"/>
              </a:defRPr>
            </a:lvl2pPr>
            <a:lvl3pPr>
              <a:spcBef>
                <a:spcPts val="300"/>
              </a:spcBef>
              <a:buClr>
                <a:schemeClr val="accent6"/>
              </a:buClr>
              <a:buFont typeface="Verdana" pitchFamily="34" charset="0"/>
              <a:buChar char="▪"/>
              <a:defRPr sz="1600">
                <a:solidFill>
                  <a:srgbClr val="717074"/>
                </a:solidFill>
                <a:latin typeface="Verdana" pitchFamily="34" charset="0"/>
              </a:defRPr>
            </a:lvl3pPr>
            <a:lvl4pPr marL="1658938" indent="-287338">
              <a:spcBef>
                <a:spcPts val="300"/>
              </a:spcBef>
              <a:buClr>
                <a:schemeClr val="accent6"/>
              </a:buClr>
              <a:buFont typeface="Verdana" pitchFamily="34" charset="0"/>
              <a:buChar char="—"/>
              <a:defRPr sz="1200">
                <a:solidFill>
                  <a:srgbClr val="717074"/>
                </a:solidFill>
                <a:latin typeface="Verdana" pitchFamily="34" charset="0"/>
              </a:defRPr>
            </a:lvl4pPr>
            <a:lvl5pPr marL="2000250" indent="-171450">
              <a:spcBef>
                <a:spcPts val="300"/>
              </a:spcBef>
              <a:buClr>
                <a:schemeClr val="accent6"/>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8" name="Group 7"/>
          <p:cNvGrpSpPr/>
          <p:nvPr userDrawn="1"/>
        </p:nvGrpSpPr>
        <p:grpSpPr>
          <a:xfrm>
            <a:off x="7859395" y="4629151"/>
            <a:ext cx="593222" cy="514350"/>
            <a:chOff x="7859395" y="4489938"/>
            <a:chExt cx="593222" cy="514350"/>
          </a:xfrm>
        </p:grpSpPr>
        <p:sp>
          <p:nvSpPr>
            <p:cNvPr id="9" name="Rectangle 8"/>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60495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ivotal">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accent5"/>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070"/>
            <a:ext cx="8410575" cy="3429529"/>
          </a:xfrm>
          <a:prstGeom prst="rect">
            <a:avLst/>
          </a:prstGeom>
          <a:noFill/>
        </p:spPr>
        <p:txBody>
          <a:bodyPr lIns="0" tIns="0" rIns="0" bIns="0">
            <a:noAutofit/>
          </a:bodyPr>
          <a:lstStyle>
            <a:lvl1pPr marL="228600" indent="-228600">
              <a:spcBef>
                <a:spcPts val="1200"/>
              </a:spcBef>
              <a:buClr>
                <a:schemeClr val="accent5"/>
              </a:buClr>
              <a:buFont typeface="Arial"/>
              <a:buChar char="•"/>
              <a:defRPr sz="2400">
                <a:solidFill>
                  <a:srgbClr val="717074"/>
                </a:solidFill>
                <a:latin typeface="Verdana" pitchFamily="34" charset="0"/>
              </a:defRPr>
            </a:lvl1pPr>
            <a:lvl2pPr>
              <a:spcBef>
                <a:spcPts val="300"/>
              </a:spcBef>
              <a:buClr>
                <a:schemeClr val="accent5"/>
              </a:buClr>
              <a:buFont typeface="Verdana" pitchFamily="34" charset="0"/>
              <a:buChar char="–"/>
              <a:defRPr sz="2000">
                <a:solidFill>
                  <a:srgbClr val="717074"/>
                </a:solidFill>
                <a:latin typeface="Verdana" pitchFamily="34" charset="0"/>
              </a:defRPr>
            </a:lvl2pPr>
            <a:lvl3pPr>
              <a:spcBef>
                <a:spcPts val="300"/>
              </a:spcBef>
              <a:buClr>
                <a:schemeClr val="accent5"/>
              </a:buClr>
              <a:buFont typeface="Verdana" pitchFamily="34" charset="0"/>
              <a:buChar char="▪"/>
              <a:defRPr sz="1600">
                <a:solidFill>
                  <a:srgbClr val="717074"/>
                </a:solidFill>
                <a:latin typeface="Verdana" pitchFamily="34" charset="0"/>
              </a:defRPr>
            </a:lvl3pPr>
            <a:lvl4pPr marL="1658938" indent="-287338">
              <a:spcBef>
                <a:spcPts val="300"/>
              </a:spcBef>
              <a:buClr>
                <a:schemeClr val="accent5"/>
              </a:buClr>
              <a:buFont typeface="Verdana" pitchFamily="34" charset="0"/>
              <a:buChar char="—"/>
              <a:defRPr sz="1200">
                <a:solidFill>
                  <a:srgbClr val="717074"/>
                </a:solidFill>
                <a:latin typeface="Verdana" pitchFamily="34" charset="0"/>
              </a:defRPr>
            </a:lvl4pPr>
            <a:lvl5pPr marL="2057400" indent="-228600">
              <a:spcBef>
                <a:spcPts val="300"/>
              </a:spcBef>
              <a:buClr>
                <a:schemeClr val="accent5"/>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Pivotal white.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26313" y="4605679"/>
              <a:ext cx="452587" cy="119715"/>
            </a:xfrm>
            <a:prstGeom prst="rect">
              <a:avLst/>
            </a:prstGeom>
          </p:spPr>
        </p:pic>
      </p:grpSp>
    </p:spTree>
    <p:extLst>
      <p:ext uri="{BB962C8B-B14F-4D97-AF65-F5344CB8AC3E}">
        <p14:creationId xmlns:p14="http://schemas.microsoft.com/office/powerpoint/2010/main" val="261061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edera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87880"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87881" y="990600"/>
            <a:ext cx="8410575" cy="3429000"/>
          </a:xfrm>
          <a:prstGeom prst="rect">
            <a:avLst/>
          </a:prstGeom>
          <a:noFill/>
        </p:spPr>
        <p:txBody>
          <a:bodyPr lIns="0" tIns="0" rIns="0" bIns="0">
            <a:noAutofit/>
          </a:bodyPr>
          <a:lstStyle>
            <a:lvl1pPr marL="228600" indent="-228600">
              <a:spcBef>
                <a:spcPts val="1200"/>
              </a:spcBef>
              <a:buClr>
                <a:schemeClr val="tx1"/>
              </a:buClr>
              <a:buFont typeface="Wingdings" pitchFamily="2" charset="2"/>
              <a:buChar char=""/>
              <a:defRPr sz="2400">
                <a:solidFill>
                  <a:schemeClr val="bg2"/>
                </a:solidFill>
                <a:latin typeface="Verdana" pitchFamily="34" charset="0"/>
              </a:defRPr>
            </a:lvl1pPr>
            <a:lvl2pPr>
              <a:spcBef>
                <a:spcPts val="300"/>
              </a:spcBef>
              <a:buClr>
                <a:schemeClr val="tx1"/>
              </a:buClr>
              <a:buFont typeface="Verdana" pitchFamily="34" charset="0"/>
              <a:buChar char="–"/>
              <a:defRPr sz="2000">
                <a:solidFill>
                  <a:schemeClr val="bg2"/>
                </a:solidFill>
                <a:latin typeface="Verdana" pitchFamily="34" charset="0"/>
              </a:defRPr>
            </a:lvl2pPr>
            <a:lvl3pPr>
              <a:spcBef>
                <a:spcPts val="300"/>
              </a:spcBef>
              <a:buClr>
                <a:schemeClr val="tx1"/>
              </a:buClr>
              <a:buFont typeface="Verdana" pitchFamily="34" charset="0"/>
              <a:buChar char="▪"/>
              <a:defRPr sz="1600">
                <a:solidFill>
                  <a:schemeClr val="bg2"/>
                </a:solidFill>
                <a:latin typeface="Verdana" pitchFamily="34" charset="0"/>
              </a:defRPr>
            </a:lvl3pPr>
            <a:lvl4pPr marL="1658938" indent="-287338">
              <a:spcBef>
                <a:spcPts val="300"/>
              </a:spcBef>
              <a:buClr>
                <a:schemeClr val="tx1"/>
              </a:buClr>
              <a:buFont typeface="Verdana" pitchFamily="34" charset="0"/>
              <a:buChar char="—"/>
              <a:defRPr sz="1200">
                <a:solidFill>
                  <a:schemeClr val="bg2"/>
                </a:solidFill>
                <a:latin typeface="Verdana" pitchFamily="34" charset="0"/>
              </a:defRPr>
            </a:lvl4pPr>
            <a:lvl5pPr marL="2057400" indent="-228600">
              <a:spcBef>
                <a:spcPts val="300"/>
              </a:spcBef>
              <a:buClr>
                <a:schemeClr val="tx1"/>
              </a:buClr>
              <a:buFont typeface="Arial"/>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48600" y="4629150"/>
            <a:ext cx="608013" cy="514350"/>
            <a:chOff x="7618413" y="4114800"/>
            <a:chExt cx="762000" cy="644616"/>
          </a:xfrm>
        </p:grpSpPr>
        <p:sp>
          <p:nvSpPr>
            <p:cNvPr id="14" name="Rectangle 13"/>
            <p:cNvSpPr/>
            <p:nvPr/>
          </p:nvSpPr>
          <p:spPr>
            <a:xfrm>
              <a:off x="7618413" y="4114800"/>
              <a:ext cx="762000" cy="644616"/>
            </a:xfrm>
            <a:prstGeom prst="rect">
              <a:avLst/>
            </a:prstGeom>
            <a:solidFill>
              <a:srgbClr val="9D9FA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5" name="Picture 14" descr="Destination Federation 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815719" y="4199890"/>
              <a:ext cx="367389" cy="367898"/>
            </a:xfrm>
            <a:prstGeom prst="rect">
              <a:avLst/>
            </a:prstGeom>
          </p:spPr>
        </p:pic>
      </p:grpSp>
    </p:spTree>
    <p:extLst>
      <p:ext uri="{BB962C8B-B14F-4D97-AF65-F5344CB8AC3E}">
        <p14:creationId xmlns:p14="http://schemas.microsoft.com/office/powerpoint/2010/main" val="94586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VMwar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87880"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87881" y="990600"/>
            <a:ext cx="8410575" cy="3429000"/>
          </a:xfrm>
          <a:prstGeom prst="rect">
            <a:avLst/>
          </a:prstGeom>
          <a:noFill/>
        </p:spPr>
        <p:txBody>
          <a:bodyPr lIns="0" tIns="0" rIns="0" bIns="0">
            <a:noAutofit/>
          </a:bodyPr>
          <a:lstStyle>
            <a:lvl1pPr marL="228600" indent="-228600">
              <a:spcBef>
                <a:spcPts val="1200"/>
              </a:spcBef>
              <a:buClr>
                <a:schemeClr val="tx1"/>
              </a:buClr>
              <a:buFont typeface="Arial"/>
              <a:buChar char="•"/>
              <a:defRPr sz="2400">
                <a:solidFill>
                  <a:srgbClr val="717074"/>
                </a:solidFill>
                <a:latin typeface="Verdana" pitchFamily="34" charset="0"/>
              </a:defRPr>
            </a:lvl1pPr>
            <a:lvl2pPr>
              <a:spcBef>
                <a:spcPts val="300"/>
              </a:spcBef>
              <a:buClr>
                <a:schemeClr val="tx1"/>
              </a:buClr>
              <a:buFont typeface="Verdana" pitchFamily="34" charset="0"/>
              <a:buChar char="–"/>
              <a:defRPr sz="2000">
                <a:solidFill>
                  <a:srgbClr val="717074"/>
                </a:solidFill>
                <a:latin typeface="Verdana" pitchFamily="34" charset="0"/>
              </a:defRPr>
            </a:lvl2pPr>
            <a:lvl3pPr>
              <a:spcBef>
                <a:spcPts val="300"/>
              </a:spcBef>
              <a:buClr>
                <a:schemeClr val="tx1"/>
              </a:buClr>
              <a:buFont typeface="Verdana" pitchFamily="34" charset="0"/>
              <a:buChar char="▪"/>
              <a:defRPr sz="1600">
                <a:solidFill>
                  <a:srgbClr val="717074"/>
                </a:solidFill>
                <a:latin typeface="Verdana" pitchFamily="34" charset="0"/>
              </a:defRPr>
            </a:lvl3pPr>
            <a:lvl4pPr marL="1658938" indent="-287338">
              <a:spcBef>
                <a:spcPts val="300"/>
              </a:spcBef>
              <a:buClr>
                <a:schemeClr val="tx1"/>
              </a:buClr>
              <a:buFont typeface="Verdana" pitchFamily="34" charset="0"/>
              <a:buChar char="—"/>
              <a:defRPr sz="1200">
                <a:solidFill>
                  <a:srgbClr val="717074"/>
                </a:solidFill>
                <a:latin typeface="Verdana" pitchFamily="34" charset="0"/>
              </a:defRPr>
            </a:lvl4pPr>
            <a:lvl5pPr marL="2057400" indent="-228600">
              <a:spcBef>
                <a:spcPts val="300"/>
              </a:spcBef>
              <a:buClr>
                <a:schemeClr val="tx1"/>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5" name="Group 4"/>
          <p:cNvGrpSpPr/>
          <p:nvPr userDrawn="1"/>
        </p:nvGrpSpPr>
        <p:grpSpPr>
          <a:xfrm>
            <a:off x="7848600" y="4629150"/>
            <a:ext cx="608013" cy="514350"/>
            <a:chOff x="7848600" y="4486637"/>
            <a:chExt cx="608013" cy="514350"/>
          </a:xfrm>
        </p:grpSpPr>
        <p:sp>
          <p:nvSpPr>
            <p:cNvPr id="15" name="Rectangle 14"/>
            <p:cNvSpPr/>
            <p:nvPr/>
          </p:nvSpPr>
          <p:spPr>
            <a:xfrm>
              <a:off x="7848600" y="4486637"/>
              <a:ext cx="608013"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3" name="Picture 2" descr="VMware logo 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905055" y="4629148"/>
              <a:ext cx="502918" cy="76081"/>
            </a:xfrm>
            <a:prstGeom prst="rect">
              <a:avLst/>
            </a:prstGeom>
          </p:spPr>
        </p:pic>
      </p:grpSp>
    </p:spTree>
    <p:extLst>
      <p:ext uri="{BB962C8B-B14F-4D97-AF65-F5344CB8AC3E}">
        <p14:creationId xmlns:p14="http://schemas.microsoft.com/office/powerpoint/2010/main" val="85289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CE">
    <p:spTree>
      <p:nvGrpSpPr>
        <p:cNvPr id="1" name=""/>
        <p:cNvGrpSpPr/>
        <p:nvPr/>
      </p:nvGrpSpPr>
      <p:grpSpPr>
        <a:xfrm>
          <a:off x="0" y="0"/>
          <a:ext cx="0" cy="0"/>
          <a:chOff x="0" y="0"/>
          <a:chExt cx="0" cy="0"/>
        </a:xfrm>
      </p:grpSpPr>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tx1"/>
              </a:buClr>
              <a:buFont typeface="Arial"/>
              <a:buChar char="•"/>
              <a:defRPr sz="2400">
                <a:solidFill>
                  <a:schemeClr val="bg2"/>
                </a:solidFill>
                <a:latin typeface="Verdana" pitchFamily="34" charset="0"/>
              </a:defRPr>
            </a:lvl1pPr>
            <a:lvl2pPr>
              <a:spcBef>
                <a:spcPts val="300"/>
              </a:spcBef>
              <a:buClr>
                <a:schemeClr val="tx1"/>
              </a:buClr>
              <a:buFont typeface="Verdana" pitchFamily="34" charset="0"/>
              <a:buChar char="–"/>
              <a:defRPr sz="2000">
                <a:solidFill>
                  <a:schemeClr val="bg2"/>
                </a:solidFill>
                <a:latin typeface="Verdana" pitchFamily="34" charset="0"/>
              </a:defRPr>
            </a:lvl2pPr>
            <a:lvl3pPr>
              <a:spcBef>
                <a:spcPts val="300"/>
              </a:spcBef>
              <a:buClr>
                <a:schemeClr val="tx1"/>
              </a:buClr>
              <a:buFont typeface="Verdana" pitchFamily="34" charset="0"/>
              <a:buChar char="▪"/>
              <a:defRPr sz="1600">
                <a:solidFill>
                  <a:schemeClr val="bg2"/>
                </a:solidFill>
                <a:latin typeface="Verdana" pitchFamily="34" charset="0"/>
              </a:defRPr>
            </a:lvl3pPr>
            <a:lvl4pPr marL="1658938" indent="-287338">
              <a:spcBef>
                <a:spcPts val="300"/>
              </a:spcBef>
              <a:buClr>
                <a:schemeClr val="tx1"/>
              </a:buClr>
              <a:buFont typeface="Verdana" pitchFamily="34" charset="0"/>
              <a:buChar char="—"/>
              <a:defRPr sz="1200">
                <a:solidFill>
                  <a:schemeClr val="bg2"/>
                </a:solidFill>
                <a:latin typeface="Verdana" pitchFamily="34" charset="0"/>
              </a:defRPr>
            </a:lvl4pPr>
            <a:lvl5pPr marL="2057400" indent="-228600">
              <a:spcBef>
                <a:spcPts val="300"/>
              </a:spcBef>
              <a:buClr>
                <a:schemeClr val="tx1"/>
              </a:buClr>
              <a:buFont typeface="Arial"/>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userDrawn="1"/>
          </p:nvSpPr>
          <p:spPr>
            <a:xfrm>
              <a:off x="7859395" y="4489938"/>
              <a:ext cx="593222"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VC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08863" y="4574497"/>
              <a:ext cx="294287" cy="294287"/>
            </a:xfrm>
            <a:prstGeom prst="rect">
              <a:avLst/>
            </a:prstGeom>
          </p:spPr>
        </p:pic>
      </p:grpSp>
      <p:sp>
        <p:nvSpPr>
          <p:cNvPr id="7"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37690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 slide">
    <p:bg>
      <p:bgPr>
        <a:solidFill>
          <a:schemeClr val="accent1"/>
        </a:solidFill>
        <a:effectLst/>
      </p:bgPr>
    </p:bg>
    <p:spTree>
      <p:nvGrpSpPr>
        <p:cNvPr id="1" name=""/>
        <p:cNvGrpSpPr/>
        <p:nvPr/>
      </p:nvGrpSpPr>
      <p:grpSpPr>
        <a:xfrm>
          <a:off x="0" y="0"/>
          <a:ext cx="0" cy="0"/>
          <a:chOff x="0" y="0"/>
          <a:chExt cx="0" cy="0"/>
        </a:xfrm>
      </p:grpSpPr>
      <p:pic>
        <p:nvPicPr>
          <p:cNvPr id="3" name="Picture 2"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02997" y="1657351"/>
            <a:ext cx="4899905" cy="1581470"/>
          </a:xfrm>
          <a:prstGeom prst="rect">
            <a:avLst/>
          </a:prstGeom>
        </p:spPr>
      </p:pic>
    </p:spTree>
    <p:extLst>
      <p:ext uri="{BB962C8B-B14F-4D97-AF65-F5344CB8AC3E}">
        <p14:creationId xmlns:p14="http://schemas.microsoft.com/office/powerpoint/2010/main" val="90387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Layout 1">
    <p:spTree>
      <p:nvGrpSpPr>
        <p:cNvPr id="1" name=""/>
        <p:cNvGrpSpPr/>
        <p:nvPr/>
      </p:nvGrpSpPr>
      <p:grpSpPr>
        <a:xfrm>
          <a:off x="0" y="0"/>
          <a:ext cx="0" cy="0"/>
          <a:chOff x="0" y="0"/>
          <a:chExt cx="0" cy="0"/>
        </a:xfrm>
      </p:grpSpPr>
      <p:sp>
        <p:nvSpPr>
          <p:cNvPr id="7" name="Picture Placeholder 2"/>
          <p:cNvSpPr>
            <a:spLocks noGrp="1"/>
          </p:cNvSpPr>
          <p:nvPr>
            <p:ph type="pic" idx="11"/>
          </p:nvPr>
        </p:nvSpPr>
        <p:spPr>
          <a:xfrm>
            <a:off x="0" y="2379"/>
            <a:ext cx="9144000" cy="4987133"/>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2" name="Title 1"/>
          <p:cNvSpPr>
            <a:spLocks noGrp="1"/>
          </p:cNvSpPr>
          <p:nvPr>
            <p:ph type="ctrTitle"/>
          </p:nvPr>
        </p:nvSpPr>
        <p:spPr>
          <a:xfrm>
            <a:off x="379412" y="4114800"/>
            <a:ext cx="6935787" cy="413989"/>
          </a:xfrm>
          <a:prstGeom prst="rect">
            <a:avLst/>
          </a:prstGeom>
        </p:spPr>
        <p:txBody>
          <a:bodyPr lIns="0" tIns="0" rIns="0" bIns="0" anchor="t" anchorCtr="0"/>
          <a:lstStyle>
            <a:lvl1pPr algn="l">
              <a:lnSpc>
                <a:spcPct val="80000"/>
              </a:lnSpc>
              <a:defRPr sz="2800">
                <a:solidFill>
                  <a:schemeClr val="tx2"/>
                </a:solidFill>
                <a:latin typeface="+mn-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79412" y="4535865"/>
            <a:ext cx="6935787" cy="269994"/>
          </a:xfrm>
          <a:prstGeom prst="rect">
            <a:avLst/>
          </a:prstGeom>
        </p:spPr>
        <p:txBody>
          <a:bodyPr lIns="0" tIns="0" rIns="0" bIns="0"/>
          <a:lstStyle>
            <a:lvl1pPr marL="0" indent="0" algn="l">
              <a:buNone/>
              <a:defRPr sz="1600">
                <a:solidFill>
                  <a:schemeClr val="bg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9" name="Group 8"/>
          <p:cNvGrpSpPr/>
          <p:nvPr userDrawn="1"/>
        </p:nvGrpSpPr>
        <p:grpSpPr>
          <a:xfrm>
            <a:off x="7859395" y="4629149"/>
            <a:ext cx="593222" cy="514350"/>
            <a:chOff x="7618413" y="4303993"/>
            <a:chExt cx="762000" cy="660688"/>
          </a:xfrm>
        </p:grpSpPr>
        <p:sp>
          <p:nvSpPr>
            <p:cNvPr id="10" name="Rectangle 9"/>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EMC logo white_300dpi.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103237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ver Layout 2">
    <p:spTree>
      <p:nvGrpSpPr>
        <p:cNvPr id="1" name=""/>
        <p:cNvGrpSpPr/>
        <p:nvPr/>
      </p:nvGrpSpPr>
      <p:grpSpPr>
        <a:xfrm>
          <a:off x="0" y="0"/>
          <a:ext cx="0" cy="0"/>
          <a:chOff x="0" y="0"/>
          <a:chExt cx="0" cy="0"/>
        </a:xfrm>
      </p:grpSpPr>
      <p:sp>
        <p:nvSpPr>
          <p:cNvPr id="2" name="Title 1"/>
          <p:cNvSpPr>
            <a:spLocks noGrp="1"/>
          </p:cNvSpPr>
          <p:nvPr>
            <p:ph type="ctrTitle"/>
          </p:nvPr>
        </p:nvSpPr>
        <p:spPr>
          <a:xfrm>
            <a:off x="3663996" y="919861"/>
            <a:ext cx="5175204" cy="1194689"/>
          </a:xfrm>
          <a:prstGeom prst="rect">
            <a:avLst/>
          </a:prstGeom>
        </p:spPr>
        <p:txBody>
          <a:bodyPr lIns="0" tIns="0" rIns="0" bIns="0" anchor="b" anchorCtr="0"/>
          <a:lstStyle>
            <a:lvl1pPr algn="l">
              <a:lnSpc>
                <a:spcPct val="90000"/>
              </a:lnSpc>
              <a:defRPr>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3663996" y="2440781"/>
            <a:ext cx="5175204" cy="816769"/>
          </a:xfrm>
          <a:prstGeom prst="rect">
            <a:avLst/>
          </a:prstGeom>
        </p:spPr>
        <p:txBody>
          <a:bodyPr lIns="0" tIns="0" rIns="0" bIns="0"/>
          <a:lstStyle>
            <a:lvl1pPr marL="0" indent="0" algn="l">
              <a:buNone/>
              <a:defRPr sz="2400">
                <a:solidFill>
                  <a:srgbClr val="717074"/>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Picture Placeholder 2"/>
          <p:cNvSpPr>
            <a:spLocks noGrp="1"/>
          </p:cNvSpPr>
          <p:nvPr>
            <p:ph type="pic" idx="11"/>
          </p:nvPr>
        </p:nvSpPr>
        <p:spPr>
          <a:xfrm>
            <a:off x="0" y="2380"/>
            <a:ext cx="3276600" cy="514112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5" name="Content Placeholder 4"/>
          <p:cNvSpPr>
            <a:spLocks noGrp="1"/>
          </p:cNvSpPr>
          <p:nvPr>
            <p:ph sz="quarter" idx="10"/>
          </p:nvPr>
        </p:nvSpPr>
        <p:spPr>
          <a:xfrm>
            <a:off x="3663996" y="3332938"/>
            <a:ext cx="5175204" cy="357957"/>
          </a:xfrm>
          <a:prstGeom prst="rect">
            <a:avLst/>
          </a:prstGeom>
        </p:spPr>
        <p:txBody>
          <a:bodyPr vert="horz" lIns="0" tIns="0" rIns="0" bIns="0"/>
          <a:lstStyle>
            <a:lvl1pPr marL="0" indent="0">
              <a:spcBef>
                <a:spcPts val="1200"/>
              </a:spcBef>
              <a:buClr>
                <a:schemeClr val="tx2"/>
              </a:buClr>
              <a:buNone/>
              <a:defRPr sz="18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p:txBody>
      </p:sp>
    </p:spTree>
    <p:extLst>
      <p:ext uri="{BB962C8B-B14F-4D97-AF65-F5344CB8AC3E}">
        <p14:creationId xmlns:p14="http://schemas.microsoft.com/office/powerpoint/2010/main" val="12018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Divider with text">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919861"/>
            <a:ext cx="6096000" cy="1194689"/>
          </a:xfrm>
          <a:prstGeom prst="rect">
            <a:avLst/>
          </a:prstGeom>
        </p:spPr>
        <p:txBody>
          <a:bodyPr lIns="0" tIns="0" rIns="0" bIns="0" anchor="b" anchorCtr="0"/>
          <a:lstStyle>
            <a:lvl1pPr algn="l">
              <a:lnSpc>
                <a:spcPct val="90000"/>
              </a:lnSpc>
              <a:defRPr>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2419350"/>
            <a:ext cx="6096000" cy="1905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81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67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8458200" cy="3429000"/>
          </a:xfrm>
          <a:prstGeom prst="rect">
            <a:avLst/>
          </a:prstGeom>
        </p:spPr>
        <p:txBody>
          <a:bodyPr vert="horz" lIns="0" tIns="0" rIns="0" bIns="0"/>
          <a:lstStyle>
            <a:lvl1pPr marL="228600" indent="-228600">
              <a:spcBef>
                <a:spcPts val="1200"/>
              </a:spcBef>
              <a:buClr>
                <a:schemeClr val="tx2"/>
              </a:buClr>
              <a:defRPr sz="2400">
                <a:solidFill>
                  <a:schemeClr val="bg2"/>
                </a:solidFill>
              </a:defRPr>
            </a:lvl1pPr>
            <a:lvl2pPr>
              <a:spcBef>
                <a:spcPts val="300"/>
              </a:spcBef>
              <a:buClr>
                <a:schemeClr val="tx2"/>
              </a:buClr>
              <a:defRPr sz="2000">
                <a:solidFill>
                  <a:schemeClr val="bg2"/>
                </a:solidFill>
              </a:defRPr>
            </a:lvl2pPr>
            <a:lvl3pPr marL="1084263" indent="-169863">
              <a:spcBef>
                <a:spcPts val="300"/>
              </a:spcBef>
              <a:buClr>
                <a:schemeClr val="tx2"/>
              </a:buClr>
              <a:defRPr sz="1600">
                <a:solidFill>
                  <a:schemeClr val="bg2"/>
                </a:solidFill>
              </a:defRPr>
            </a:lvl3pPr>
            <a:lvl4pPr marL="1430338" indent="-168275">
              <a:spcBef>
                <a:spcPts val="300"/>
              </a:spcBef>
              <a:buClr>
                <a:schemeClr val="tx2"/>
              </a:buClr>
              <a:defRPr sz="1200">
                <a:solidFill>
                  <a:schemeClr val="bg2"/>
                </a:solidFill>
              </a:defRPr>
            </a:lvl4pPr>
            <a:lvl5pPr marL="1770063" indent="-169863">
              <a:spcBef>
                <a:spcPts val="300"/>
              </a:spcBef>
              <a:buClr>
                <a:schemeClr val="tx2"/>
              </a:buClr>
              <a:buFont typeface="Arial"/>
              <a:buChar char="•"/>
              <a:defRPr sz="11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1378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46621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bg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83549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1295400"/>
            <a:ext cx="8458200" cy="31242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16414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graphic area o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990599"/>
            <a:ext cx="6096000" cy="3429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990600"/>
            <a:ext cx="2133600" cy="342900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extLst>
      <p:ext uri="{BB962C8B-B14F-4D97-AF65-F5344CB8AC3E}">
        <p14:creationId xmlns:p14="http://schemas.microsoft.com/office/powerpoint/2010/main" val="61586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Subtitle, and Content with graphic area at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1295399"/>
            <a:ext cx="6096000" cy="31242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1295400"/>
            <a:ext cx="2133600" cy="3124200"/>
          </a:xfrm>
          <a:prstGeom prst="rect">
            <a:avLst/>
          </a:prstGeom>
        </p:spPr>
        <p:txBody>
          <a:bodyPr/>
          <a:lstStyle>
            <a:lvl1pPr marL="0" indent="0">
              <a:buNone/>
              <a:defRPr sz="1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7"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8535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18247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 colum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05768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 column righ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2560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wo columns with subtitles">
    <p:spTree>
      <p:nvGrpSpPr>
        <p:cNvPr id="1" name=""/>
        <p:cNvGrpSpPr/>
        <p:nvPr/>
      </p:nvGrpSpPr>
      <p:grpSpPr>
        <a:xfrm>
          <a:off x="0" y="0"/>
          <a:ext cx="0" cy="0"/>
          <a:chOff x="0" y="0"/>
          <a:chExt cx="0" cy="0"/>
        </a:xfrm>
      </p:grpSpPr>
      <p:sp>
        <p:nvSpPr>
          <p:cNvPr id="2" name="Title 1"/>
          <p:cNvSpPr>
            <a:spLocks noGrp="1"/>
          </p:cNvSpPr>
          <p:nvPr>
            <p:ph type="ctrTitle"/>
          </p:nvPr>
        </p:nvSpPr>
        <p:spPr>
          <a:xfrm>
            <a:off x="374338"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hasCustomPrompt="1"/>
          </p:nvPr>
        </p:nvSpPr>
        <p:spPr>
          <a:xfrm>
            <a:off x="374338"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717074"/>
                </a:solidFill>
              </a:defRPr>
            </a:lvl2pPr>
            <a:lvl3pPr marL="515938" indent="-168275">
              <a:spcBef>
                <a:spcPts val="300"/>
              </a:spcBef>
              <a:buClr>
                <a:schemeClr val="tx2"/>
              </a:buClr>
              <a:buFont typeface="Lucida Grande"/>
              <a:buChar char="­"/>
              <a:defRPr sz="1400">
                <a:solidFill>
                  <a:srgbClr val="717074"/>
                </a:solidFill>
              </a:defRPr>
            </a:lvl3pPr>
            <a:lvl4pPr marL="855663" indent="-169863">
              <a:spcBef>
                <a:spcPts val="300"/>
              </a:spcBef>
              <a:buClr>
                <a:schemeClr val="tx2"/>
              </a:buClr>
              <a:buFont typeface="Arial"/>
              <a:buChar char="•"/>
              <a:defRPr sz="1100">
                <a:solidFill>
                  <a:srgbClr val="717074"/>
                </a:solidFill>
              </a:defRPr>
            </a:lvl4pPr>
            <a:lvl5pPr marL="1201738" indent="-168275">
              <a:spcBef>
                <a:spcPts val="300"/>
              </a:spcBef>
              <a:buClr>
                <a:schemeClr val="tx2"/>
              </a:buClr>
              <a:buFont typeface="Arial"/>
              <a:buChar char="–"/>
              <a:defRPr sz="1050">
                <a:solidFill>
                  <a:srgbClr val="71707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4"/>
          <p:cNvSpPr>
            <a:spLocks noGrp="1"/>
          </p:cNvSpPr>
          <p:nvPr>
            <p:ph sz="quarter" idx="11" hasCustomPrompt="1"/>
          </p:nvPr>
        </p:nvSpPr>
        <p:spPr>
          <a:xfrm>
            <a:off x="4809067"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717074"/>
                </a:solidFill>
              </a:defRPr>
            </a:lvl2pPr>
            <a:lvl3pPr marL="515938" indent="-168275">
              <a:spcBef>
                <a:spcPts val="300"/>
              </a:spcBef>
              <a:buClr>
                <a:schemeClr val="tx2"/>
              </a:buClr>
              <a:buFont typeface="Lucida Grande"/>
              <a:buChar char="­"/>
              <a:defRPr sz="1400">
                <a:solidFill>
                  <a:srgbClr val="717074"/>
                </a:solidFill>
              </a:defRPr>
            </a:lvl3pPr>
            <a:lvl4pPr marL="855663" indent="-169863">
              <a:spcBef>
                <a:spcPts val="300"/>
              </a:spcBef>
              <a:buClr>
                <a:schemeClr val="tx2"/>
              </a:buClr>
              <a:buFont typeface="Arial"/>
              <a:buChar char="•"/>
              <a:defRPr sz="1100">
                <a:solidFill>
                  <a:srgbClr val="717074"/>
                </a:solidFill>
              </a:defRPr>
            </a:lvl4pPr>
            <a:lvl5pPr marL="1201738" indent="-168275">
              <a:spcBef>
                <a:spcPts val="300"/>
              </a:spcBef>
              <a:buClr>
                <a:schemeClr val="tx2"/>
              </a:buClr>
              <a:buFont typeface="Arial"/>
              <a:buChar char="–"/>
              <a:defRPr sz="1050">
                <a:solidFill>
                  <a:srgbClr val="71707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624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SA footer only">
    <p:spTree>
      <p:nvGrpSpPr>
        <p:cNvPr id="1" name=""/>
        <p:cNvGrpSpPr/>
        <p:nvPr/>
      </p:nvGrpSpPr>
      <p:grpSpPr>
        <a:xfrm>
          <a:off x="0" y="0"/>
          <a:ext cx="0" cy="0"/>
          <a:chOff x="0" y="0"/>
          <a:chExt cx="0" cy="0"/>
        </a:xfrm>
      </p:grpSpPr>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67296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SA Title">
    <p:spTree>
      <p:nvGrpSpPr>
        <p:cNvPr id="1" name=""/>
        <p:cNvGrpSpPr/>
        <p:nvPr/>
      </p:nvGrpSpPr>
      <p:grpSpPr>
        <a:xfrm>
          <a:off x="0" y="0"/>
          <a:ext cx="0" cy="0"/>
          <a:chOff x="0" y="0"/>
          <a:chExt cx="0" cy="0"/>
        </a:xfrm>
      </p:grpSpPr>
      <p:sp>
        <p:nvSpPr>
          <p:cNvPr id="2" name="Title 1"/>
          <p:cNvSpPr>
            <a:spLocks noGrp="1"/>
          </p:cNvSpPr>
          <p:nvPr>
            <p:ph type="ctrTitle"/>
          </p:nvPr>
        </p:nvSpPr>
        <p:spPr>
          <a:xfrm>
            <a:off x="375918"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grpSp>
        <p:nvGrpSpPr>
          <p:cNvPr id="9" name="Group 8"/>
          <p:cNvGrpSpPr/>
          <p:nvPr userDrawn="1"/>
        </p:nvGrpSpPr>
        <p:grpSpPr>
          <a:xfrm>
            <a:off x="7859395" y="4629151"/>
            <a:ext cx="593222" cy="514350"/>
            <a:chOff x="7859395" y="4489938"/>
            <a:chExt cx="593222" cy="514350"/>
          </a:xfrm>
        </p:grpSpPr>
        <p:sp>
          <p:nvSpPr>
            <p:cNvPr id="10" name="Rectangle 9"/>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98637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SA 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55965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990600"/>
            <a:ext cx="8410575" cy="3467100"/>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717074"/>
                </a:solidFill>
                <a:latin typeface="Verdana" pitchFamily="34" charset="0"/>
              </a:defRPr>
            </a:lvl1pPr>
            <a:lvl2pPr>
              <a:spcBef>
                <a:spcPts val="300"/>
              </a:spcBef>
              <a:buClr>
                <a:schemeClr val="accent6"/>
              </a:buClr>
              <a:buFont typeface="Verdana" pitchFamily="34" charset="0"/>
              <a:buChar char="–"/>
              <a:defRPr sz="2000">
                <a:solidFill>
                  <a:srgbClr val="717074"/>
                </a:solidFill>
                <a:latin typeface="Verdana" pitchFamily="34" charset="0"/>
              </a:defRPr>
            </a:lvl2pPr>
            <a:lvl3pPr>
              <a:spcBef>
                <a:spcPts val="300"/>
              </a:spcBef>
              <a:buClr>
                <a:schemeClr val="accent6"/>
              </a:buClr>
              <a:buFont typeface="Verdana" pitchFamily="34" charset="0"/>
              <a:buChar char="▪"/>
              <a:defRPr sz="1600">
                <a:solidFill>
                  <a:srgbClr val="717074"/>
                </a:solidFill>
                <a:latin typeface="Verdana" pitchFamily="34" charset="0"/>
              </a:defRPr>
            </a:lvl3pPr>
            <a:lvl4pPr marL="1658938" indent="-287338">
              <a:spcBef>
                <a:spcPts val="300"/>
              </a:spcBef>
              <a:buClr>
                <a:schemeClr val="accent6"/>
              </a:buClr>
              <a:buFont typeface="Verdana" pitchFamily="34" charset="0"/>
              <a:buChar char="—"/>
              <a:defRPr sz="1200">
                <a:solidFill>
                  <a:srgbClr val="717074"/>
                </a:solidFill>
                <a:latin typeface="Verdana" pitchFamily="34" charset="0"/>
              </a:defRPr>
            </a:lvl4pPr>
            <a:lvl5pPr marL="2000250" indent="-171450">
              <a:spcBef>
                <a:spcPts val="300"/>
              </a:spcBef>
              <a:buClr>
                <a:schemeClr val="accent6"/>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41699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rgbClr val="CE3131"/>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1261532"/>
            <a:ext cx="8410575" cy="3196167"/>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717074"/>
                </a:solidFill>
                <a:latin typeface="Verdana" pitchFamily="34" charset="0"/>
              </a:defRPr>
            </a:lvl1pPr>
            <a:lvl2pPr>
              <a:spcBef>
                <a:spcPts val="300"/>
              </a:spcBef>
              <a:buClr>
                <a:schemeClr val="accent6"/>
              </a:buClr>
              <a:buFont typeface="Verdana" pitchFamily="34" charset="0"/>
              <a:buChar char="–"/>
              <a:defRPr sz="2000">
                <a:solidFill>
                  <a:srgbClr val="717074"/>
                </a:solidFill>
                <a:latin typeface="Verdana" pitchFamily="34" charset="0"/>
              </a:defRPr>
            </a:lvl2pPr>
            <a:lvl3pPr>
              <a:spcBef>
                <a:spcPts val="300"/>
              </a:spcBef>
              <a:buClr>
                <a:schemeClr val="accent6"/>
              </a:buClr>
              <a:buFont typeface="Verdana" pitchFamily="34" charset="0"/>
              <a:buChar char="▪"/>
              <a:defRPr sz="1600">
                <a:solidFill>
                  <a:srgbClr val="717074"/>
                </a:solidFill>
                <a:latin typeface="Verdana" pitchFamily="34" charset="0"/>
              </a:defRPr>
            </a:lvl3pPr>
            <a:lvl4pPr marL="1658938" indent="-287338">
              <a:spcBef>
                <a:spcPts val="300"/>
              </a:spcBef>
              <a:buClr>
                <a:schemeClr val="accent6"/>
              </a:buClr>
              <a:buFont typeface="Verdana" pitchFamily="34" charset="0"/>
              <a:buChar char="—"/>
              <a:defRPr sz="1200">
                <a:solidFill>
                  <a:srgbClr val="717074"/>
                </a:solidFill>
                <a:latin typeface="Verdana" pitchFamily="34" charset="0"/>
              </a:defRPr>
            </a:lvl4pPr>
            <a:lvl5pPr marL="2000250" indent="-171450">
              <a:spcBef>
                <a:spcPts val="300"/>
              </a:spcBef>
              <a:buClr>
                <a:schemeClr val="accent6"/>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8" name="Group 7"/>
          <p:cNvGrpSpPr/>
          <p:nvPr userDrawn="1"/>
        </p:nvGrpSpPr>
        <p:grpSpPr>
          <a:xfrm>
            <a:off x="7859395" y="4629151"/>
            <a:ext cx="593222" cy="514350"/>
            <a:chOff x="7859395" y="4489938"/>
            <a:chExt cx="593222" cy="514350"/>
          </a:xfrm>
        </p:grpSpPr>
        <p:sp>
          <p:nvSpPr>
            <p:cNvPr id="9" name="Rectangle 8"/>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60495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ivotal">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accent5"/>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070"/>
            <a:ext cx="8410575" cy="3429529"/>
          </a:xfrm>
          <a:prstGeom prst="rect">
            <a:avLst/>
          </a:prstGeom>
          <a:noFill/>
        </p:spPr>
        <p:txBody>
          <a:bodyPr lIns="0" tIns="0" rIns="0" bIns="0">
            <a:noAutofit/>
          </a:bodyPr>
          <a:lstStyle>
            <a:lvl1pPr marL="228600" indent="-228600">
              <a:spcBef>
                <a:spcPts val="1200"/>
              </a:spcBef>
              <a:buClr>
                <a:schemeClr val="accent5"/>
              </a:buClr>
              <a:buFont typeface="Arial"/>
              <a:buChar char="•"/>
              <a:defRPr sz="2400">
                <a:solidFill>
                  <a:srgbClr val="717074"/>
                </a:solidFill>
                <a:latin typeface="Verdana" pitchFamily="34" charset="0"/>
              </a:defRPr>
            </a:lvl1pPr>
            <a:lvl2pPr>
              <a:spcBef>
                <a:spcPts val="300"/>
              </a:spcBef>
              <a:buClr>
                <a:schemeClr val="accent5"/>
              </a:buClr>
              <a:buFont typeface="Verdana" pitchFamily="34" charset="0"/>
              <a:buChar char="–"/>
              <a:defRPr sz="2000">
                <a:solidFill>
                  <a:srgbClr val="717074"/>
                </a:solidFill>
                <a:latin typeface="Verdana" pitchFamily="34" charset="0"/>
              </a:defRPr>
            </a:lvl2pPr>
            <a:lvl3pPr>
              <a:spcBef>
                <a:spcPts val="300"/>
              </a:spcBef>
              <a:buClr>
                <a:schemeClr val="accent5"/>
              </a:buClr>
              <a:buFont typeface="Verdana" pitchFamily="34" charset="0"/>
              <a:buChar char="▪"/>
              <a:defRPr sz="1600">
                <a:solidFill>
                  <a:srgbClr val="717074"/>
                </a:solidFill>
                <a:latin typeface="Verdana" pitchFamily="34" charset="0"/>
              </a:defRPr>
            </a:lvl3pPr>
            <a:lvl4pPr marL="1658938" indent="-287338">
              <a:spcBef>
                <a:spcPts val="300"/>
              </a:spcBef>
              <a:buClr>
                <a:schemeClr val="accent5"/>
              </a:buClr>
              <a:buFont typeface="Verdana" pitchFamily="34" charset="0"/>
              <a:buChar char="—"/>
              <a:defRPr sz="1200">
                <a:solidFill>
                  <a:srgbClr val="717074"/>
                </a:solidFill>
                <a:latin typeface="Verdana" pitchFamily="34" charset="0"/>
              </a:defRPr>
            </a:lvl4pPr>
            <a:lvl5pPr marL="2057400" indent="-228600">
              <a:spcBef>
                <a:spcPts val="300"/>
              </a:spcBef>
              <a:buClr>
                <a:schemeClr val="accent5"/>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Pivotal white.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26313" y="4605679"/>
              <a:ext cx="452587" cy="119715"/>
            </a:xfrm>
            <a:prstGeom prst="rect">
              <a:avLst/>
            </a:prstGeom>
          </p:spPr>
        </p:pic>
      </p:grpSp>
    </p:spTree>
    <p:extLst>
      <p:ext uri="{BB962C8B-B14F-4D97-AF65-F5344CB8AC3E}">
        <p14:creationId xmlns:p14="http://schemas.microsoft.com/office/powerpoint/2010/main" val="261061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Federa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3"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4" y="990600"/>
            <a:ext cx="8410575" cy="3429000"/>
          </a:xfrm>
          <a:prstGeom prst="rect">
            <a:avLst/>
          </a:prstGeom>
          <a:noFill/>
        </p:spPr>
        <p:txBody>
          <a:bodyPr lIns="0" tIns="0" rIns="0" bIns="0">
            <a:noAutofit/>
          </a:bodyPr>
          <a:lstStyle>
            <a:lvl1pPr marL="228600" indent="-228600">
              <a:spcBef>
                <a:spcPts val="1200"/>
              </a:spcBef>
              <a:buClr>
                <a:schemeClr val="tx1"/>
              </a:buClr>
              <a:buFont typeface="Wingdings" pitchFamily="2" charset="2"/>
              <a:buChar char=""/>
              <a:defRPr sz="2400">
                <a:solidFill>
                  <a:schemeClr val="bg2"/>
                </a:solidFill>
                <a:latin typeface="Verdana" pitchFamily="34" charset="0"/>
              </a:defRPr>
            </a:lvl1pPr>
            <a:lvl2pPr>
              <a:spcBef>
                <a:spcPts val="300"/>
              </a:spcBef>
              <a:buClr>
                <a:schemeClr val="tx1"/>
              </a:buClr>
              <a:buFont typeface="Verdana" pitchFamily="34" charset="0"/>
              <a:buChar char="–"/>
              <a:defRPr sz="2000">
                <a:solidFill>
                  <a:schemeClr val="bg2"/>
                </a:solidFill>
                <a:latin typeface="Verdana" pitchFamily="34" charset="0"/>
              </a:defRPr>
            </a:lvl2pPr>
            <a:lvl3pPr>
              <a:spcBef>
                <a:spcPts val="300"/>
              </a:spcBef>
              <a:buClr>
                <a:schemeClr val="tx1"/>
              </a:buClr>
              <a:buFont typeface="Verdana" pitchFamily="34" charset="0"/>
              <a:buChar char="▪"/>
              <a:defRPr sz="1600">
                <a:solidFill>
                  <a:schemeClr val="bg2"/>
                </a:solidFill>
                <a:latin typeface="Verdana" pitchFamily="34" charset="0"/>
              </a:defRPr>
            </a:lvl3pPr>
            <a:lvl4pPr marL="1658938" indent="-287338">
              <a:spcBef>
                <a:spcPts val="300"/>
              </a:spcBef>
              <a:buClr>
                <a:schemeClr val="tx1"/>
              </a:buClr>
              <a:buFont typeface="Verdana" pitchFamily="34" charset="0"/>
              <a:buChar char="—"/>
              <a:defRPr sz="1200">
                <a:solidFill>
                  <a:schemeClr val="bg2"/>
                </a:solidFill>
                <a:latin typeface="Verdana" pitchFamily="34" charset="0"/>
              </a:defRPr>
            </a:lvl4pPr>
            <a:lvl5pPr marL="2057400" indent="-228600">
              <a:spcBef>
                <a:spcPts val="300"/>
              </a:spcBef>
              <a:buClr>
                <a:schemeClr val="tx1"/>
              </a:buClr>
              <a:buFont typeface="Arial"/>
              <a:buChar char="•"/>
              <a:defRPr sz="1100">
                <a:solidFill>
                  <a:schemeClr val="bg2"/>
                </a:solidFill>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grpSp>
        <p:nvGrpSpPr>
          <p:cNvPr id="11" name="Group 10"/>
          <p:cNvGrpSpPr/>
          <p:nvPr userDrawn="1"/>
        </p:nvGrpSpPr>
        <p:grpSpPr>
          <a:xfrm>
            <a:off x="7848600" y="4629150"/>
            <a:ext cx="608013" cy="514350"/>
            <a:chOff x="7618413" y="4114800"/>
            <a:chExt cx="762000" cy="644616"/>
          </a:xfrm>
        </p:grpSpPr>
        <p:sp>
          <p:nvSpPr>
            <p:cNvPr id="14" name="Rectangle 13"/>
            <p:cNvSpPr/>
            <p:nvPr/>
          </p:nvSpPr>
          <p:spPr>
            <a:xfrm>
              <a:off x="7618413" y="4114800"/>
              <a:ext cx="762000" cy="644616"/>
            </a:xfrm>
            <a:prstGeom prst="rect">
              <a:avLst/>
            </a:prstGeom>
            <a:solidFill>
              <a:srgbClr val="9D9FA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5" name="Picture 14" descr="Destination Federation 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815719" y="4199890"/>
              <a:ext cx="367389" cy="367898"/>
            </a:xfrm>
            <a:prstGeom prst="rect">
              <a:avLst/>
            </a:prstGeom>
          </p:spPr>
        </p:pic>
      </p:grpSp>
    </p:spTree>
    <p:extLst>
      <p:ext uri="{BB962C8B-B14F-4D97-AF65-F5344CB8AC3E}">
        <p14:creationId xmlns:p14="http://schemas.microsoft.com/office/powerpoint/2010/main" val="94586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VMwar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tx1"/>
              </a:buClr>
              <a:buFont typeface="Arial"/>
              <a:buChar char="•"/>
              <a:defRPr sz="2400">
                <a:solidFill>
                  <a:srgbClr val="717074"/>
                </a:solidFill>
                <a:latin typeface="Verdana" pitchFamily="34" charset="0"/>
              </a:defRPr>
            </a:lvl1pPr>
            <a:lvl2pPr>
              <a:spcBef>
                <a:spcPts val="300"/>
              </a:spcBef>
              <a:buClr>
                <a:schemeClr val="tx1"/>
              </a:buClr>
              <a:buFont typeface="Verdana" pitchFamily="34" charset="0"/>
              <a:buChar char="–"/>
              <a:defRPr sz="2000">
                <a:solidFill>
                  <a:srgbClr val="717074"/>
                </a:solidFill>
                <a:latin typeface="Verdana" pitchFamily="34" charset="0"/>
              </a:defRPr>
            </a:lvl2pPr>
            <a:lvl3pPr>
              <a:spcBef>
                <a:spcPts val="300"/>
              </a:spcBef>
              <a:buClr>
                <a:schemeClr val="tx1"/>
              </a:buClr>
              <a:buFont typeface="Verdana" pitchFamily="34" charset="0"/>
              <a:buChar char="▪"/>
              <a:defRPr sz="1600">
                <a:solidFill>
                  <a:srgbClr val="717074"/>
                </a:solidFill>
                <a:latin typeface="Verdana" pitchFamily="34" charset="0"/>
              </a:defRPr>
            </a:lvl3pPr>
            <a:lvl4pPr marL="1658938" indent="-287338">
              <a:spcBef>
                <a:spcPts val="300"/>
              </a:spcBef>
              <a:buClr>
                <a:schemeClr val="tx1"/>
              </a:buClr>
              <a:buFont typeface="Verdana" pitchFamily="34" charset="0"/>
              <a:buChar char="—"/>
              <a:defRPr sz="1200">
                <a:solidFill>
                  <a:srgbClr val="717074"/>
                </a:solidFill>
                <a:latin typeface="Verdana" pitchFamily="34" charset="0"/>
              </a:defRPr>
            </a:lvl4pPr>
            <a:lvl5pPr marL="2057400" indent="-228600">
              <a:spcBef>
                <a:spcPts val="300"/>
              </a:spcBef>
              <a:buClr>
                <a:schemeClr val="tx1"/>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5" name="Group 4"/>
          <p:cNvGrpSpPr/>
          <p:nvPr userDrawn="1"/>
        </p:nvGrpSpPr>
        <p:grpSpPr>
          <a:xfrm>
            <a:off x="7848600" y="4629150"/>
            <a:ext cx="608013" cy="514350"/>
            <a:chOff x="7848600" y="4486637"/>
            <a:chExt cx="608013" cy="514350"/>
          </a:xfrm>
        </p:grpSpPr>
        <p:sp>
          <p:nvSpPr>
            <p:cNvPr id="15" name="Rectangle 14"/>
            <p:cNvSpPr/>
            <p:nvPr/>
          </p:nvSpPr>
          <p:spPr>
            <a:xfrm>
              <a:off x="7848600" y="4486637"/>
              <a:ext cx="608013"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3" name="Picture 2" descr="VMware logo 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905055" y="4629148"/>
              <a:ext cx="502918" cy="76081"/>
            </a:xfrm>
            <a:prstGeom prst="rect">
              <a:avLst/>
            </a:prstGeom>
          </p:spPr>
        </p:pic>
      </p:grpSp>
    </p:spTree>
    <p:extLst>
      <p:ext uri="{BB962C8B-B14F-4D97-AF65-F5344CB8AC3E}">
        <p14:creationId xmlns:p14="http://schemas.microsoft.com/office/powerpoint/2010/main" val="85289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VCE">
    <p:spTree>
      <p:nvGrpSpPr>
        <p:cNvPr id="1" name=""/>
        <p:cNvGrpSpPr/>
        <p:nvPr/>
      </p:nvGrpSpPr>
      <p:grpSpPr>
        <a:xfrm>
          <a:off x="0" y="0"/>
          <a:ext cx="0" cy="0"/>
          <a:chOff x="0" y="0"/>
          <a:chExt cx="0" cy="0"/>
        </a:xfrm>
      </p:grpSpPr>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tx1"/>
              </a:buClr>
              <a:buFont typeface="Arial"/>
              <a:buChar char="•"/>
              <a:defRPr sz="2400">
                <a:solidFill>
                  <a:schemeClr val="bg2"/>
                </a:solidFill>
                <a:latin typeface="Verdana" pitchFamily="34" charset="0"/>
              </a:defRPr>
            </a:lvl1pPr>
            <a:lvl2pPr>
              <a:spcBef>
                <a:spcPts val="300"/>
              </a:spcBef>
              <a:buClr>
                <a:schemeClr val="tx1"/>
              </a:buClr>
              <a:buFont typeface="Verdana" pitchFamily="34" charset="0"/>
              <a:buChar char="–"/>
              <a:defRPr sz="2000">
                <a:solidFill>
                  <a:schemeClr val="bg2"/>
                </a:solidFill>
                <a:latin typeface="Verdana" pitchFamily="34" charset="0"/>
              </a:defRPr>
            </a:lvl2pPr>
            <a:lvl3pPr>
              <a:spcBef>
                <a:spcPts val="300"/>
              </a:spcBef>
              <a:buClr>
                <a:schemeClr val="tx1"/>
              </a:buClr>
              <a:buFont typeface="Verdana" pitchFamily="34" charset="0"/>
              <a:buChar char="▪"/>
              <a:defRPr sz="1600">
                <a:solidFill>
                  <a:schemeClr val="bg2"/>
                </a:solidFill>
                <a:latin typeface="Verdana" pitchFamily="34" charset="0"/>
              </a:defRPr>
            </a:lvl3pPr>
            <a:lvl4pPr marL="1658938" indent="-287338">
              <a:spcBef>
                <a:spcPts val="300"/>
              </a:spcBef>
              <a:buClr>
                <a:schemeClr val="tx1"/>
              </a:buClr>
              <a:buFont typeface="Verdana" pitchFamily="34" charset="0"/>
              <a:buChar char="—"/>
              <a:defRPr sz="1200">
                <a:solidFill>
                  <a:schemeClr val="bg2"/>
                </a:solidFill>
                <a:latin typeface="Verdana" pitchFamily="34" charset="0"/>
              </a:defRPr>
            </a:lvl4pPr>
            <a:lvl5pPr marL="2057400" indent="-228600">
              <a:spcBef>
                <a:spcPts val="300"/>
              </a:spcBef>
              <a:buClr>
                <a:schemeClr val="tx1"/>
              </a:buClr>
              <a:buFont typeface="Arial"/>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userDrawn="1"/>
          </p:nvSpPr>
          <p:spPr>
            <a:xfrm>
              <a:off x="7859395" y="4489938"/>
              <a:ext cx="593222"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VC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08863" y="4574497"/>
              <a:ext cx="294287" cy="294287"/>
            </a:xfrm>
            <a:prstGeom prst="rect">
              <a:avLst/>
            </a:prstGeom>
          </p:spPr>
        </p:pic>
      </p:grpSp>
      <p:sp>
        <p:nvSpPr>
          <p:cNvPr id="7"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37690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 slide">
    <p:bg>
      <p:bgPr>
        <a:solidFill>
          <a:schemeClr val="accent1"/>
        </a:solidFill>
        <a:effectLst/>
      </p:bgPr>
    </p:bg>
    <p:spTree>
      <p:nvGrpSpPr>
        <p:cNvPr id="1" name=""/>
        <p:cNvGrpSpPr/>
        <p:nvPr/>
      </p:nvGrpSpPr>
      <p:grpSpPr>
        <a:xfrm>
          <a:off x="0" y="0"/>
          <a:ext cx="0" cy="0"/>
          <a:chOff x="0" y="0"/>
          <a:chExt cx="0" cy="0"/>
        </a:xfrm>
      </p:grpSpPr>
      <p:pic>
        <p:nvPicPr>
          <p:cNvPr id="3" name="Picture 2"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02997" y="1657351"/>
            <a:ext cx="4899905" cy="1581470"/>
          </a:xfrm>
          <a:prstGeom prst="rect">
            <a:avLst/>
          </a:prstGeom>
        </p:spPr>
      </p:pic>
    </p:spTree>
    <p:extLst>
      <p:ext uri="{BB962C8B-B14F-4D97-AF65-F5344CB8AC3E}">
        <p14:creationId xmlns:p14="http://schemas.microsoft.com/office/powerpoint/2010/main" val="90387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ver Layout 1">
    <p:spTree>
      <p:nvGrpSpPr>
        <p:cNvPr id="1" name=""/>
        <p:cNvGrpSpPr/>
        <p:nvPr/>
      </p:nvGrpSpPr>
      <p:grpSpPr>
        <a:xfrm>
          <a:off x="0" y="0"/>
          <a:ext cx="0" cy="0"/>
          <a:chOff x="0" y="0"/>
          <a:chExt cx="0" cy="0"/>
        </a:xfrm>
      </p:grpSpPr>
      <p:sp>
        <p:nvSpPr>
          <p:cNvPr id="7" name="Picture Placeholder 2"/>
          <p:cNvSpPr>
            <a:spLocks noGrp="1"/>
          </p:cNvSpPr>
          <p:nvPr>
            <p:ph type="pic" idx="11"/>
          </p:nvPr>
        </p:nvSpPr>
        <p:spPr>
          <a:xfrm>
            <a:off x="0" y="2379"/>
            <a:ext cx="9144000" cy="4987133"/>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2" name="Title 1"/>
          <p:cNvSpPr>
            <a:spLocks noGrp="1"/>
          </p:cNvSpPr>
          <p:nvPr>
            <p:ph type="ctrTitle"/>
          </p:nvPr>
        </p:nvSpPr>
        <p:spPr>
          <a:xfrm>
            <a:off x="370946" y="4114800"/>
            <a:ext cx="6944254" cy="413989"/>
          </a:xfrm>
          <a:prstGeom prst="rect">
            <a:avLst/>
          </a:prstGeom>
        </p:spPr>
        <p:txBody>
          <a:bodyPr lIns="0" tIns="0" rIns="0" bIns="0" anchor="t" anchorCtr="0"/>
          <a:lstStyle>
            <a:lvl1pPr algn="l">
              <a:lnSpc>
                <a:spcPct val="80000"/>
              </a:lnSpc>
              <a:defRPr sz="2800">
                <a:solidFill>
                  <a:schemeClr val="tx2"/>
                </a:solidFill>
                <a:latin typeface="+mn-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70946" y="4535865"/>
            <a:ext cx="6944254" cy="269994"/>
          </a:xfrm>
          <a:prstGeom prst="rect">
            <a:avLst/>
          </a:prstGeom>
        </p:spPr>
        <p:txBody>
          <a:bodyPr lIns="0" tIns="0" rIns="0" bIns="0"/>
          <a:lstStyle>
            <a:lvl1pPr marL="0" indent="0" algn="l">
              <a:buNone/>
              <a:defRPr sz="1600">
                <a:solidFill>
                  <a:schemeClr val="accent4"/>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9" name="Group 8"/>
          <p:cNvGrpSpPr/>
          <p:nvPr userDrawn="1"/>
        </p:nvGrpSpPr>
        <p:grpSpPr>
          <a:xfrm>
            <a:off x="7859395" y="4629149"/>
            <a:ext cx="593222" cy="514350"/>
            <a:chOff x="7618413" y="4303993"/>
            <a:chExt cx="762000" cy="660688"/>
          </a:xfrm>
        </p:grpSpPr>
        <p:sp>
          <p:nvSpPr>
            <p:cNvPr id="10" name="Rectangle 9"/>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EMC logo white_300dpi.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83332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ver Layout 2">
    <p:spTree>
      <p:nvGrpSpPr>
        <p:cNvPr id="1" name=""/>
        <p:cNvGrpSpPr/>
        <p:nvPr/>
      </p:nvGrpSpPr>
      <p:grpSpPr>
        <a:xfrm>
          <a:off x="0" y="0"/>
          <a:ext cx="0" cy="0"/>
          <a:chOff x="0" y="0"/>
          <a:chExt cx="0" cy="0"/>
        </a:xfrm>
      </p:grpSpPr>
      <p:sp>
        <p:nvSpPr>
          <p:cNvPr id="2" name="Title 1"/>
          <p:cNvSpPr>
            <a:spLocks noGrp="1"/>
          </p:cNvSpPr>
          <p:nvPr>
            <p:ph type="ctrTitle"/>
          </p:nvPr>
        </p:nvSpPr>
        <p:spPr>
          <a:xfrm>
            <a:off x="3663996" y="919861"/>
            <a:ext cx="5175204" cy="1194689"/>
          </a:xfrm>
          <a:prstGeom prst="rect">
            <a:avLst/>
          </a:prstGeom>
        </p:spPr>
        <p:txBody>
          <a:bodyPr lIns="0" tIns="0" rIns="0" bIns="0" anchor="b" anchorCtr="0"/>
          <a:lstStyle>
            <a:lvl1pPr algn="l">
              <a:lnSpc>
                <a:spcPct val="90000"/>
              </a:lnSpc>
              <a:defRPr>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3663996" y="2440781"/>
            <a:ext cx="5175204" cy="816769"/>
          </a:xfrm>
          <a:prstGeom prst="rect">
            <a:avLst/>
          </a:prstGeom>
        </p:spPr>
        <p:txBody>
          <a:bodyPr lIns="0" tIns="0" rIns="0" bIns="0"/>
          <a:lstStyle>
            <a:lvl1pPr marL="0" indent="0" algn="l">
              <a:buNone/>
              <a:defRPr sz="2400">
                <a:solidFill>
                  <a:srgbClr val="BABCBE"/>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Picture Placeholder 2"/>
          <p:cNvSpPr>
            <a:spLocks noGrp="1"/>
          </p:cNvSpPr>
          <p:nvPr>
            <p:ph type="pic" idx="11"/>
          </p:nvPr>
        </p:nvSpPr>
        <p:spPr>
          <a:xfrm>
            <a:off x="0" y="2380"/>
            <a:ext cx="3276600" cy="514112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5" name="Content Placeholder 4"/>
          <p:cNvSpPr>
            <a:spLocks noGrp="1"/>
          </p:cNvSpPr>
          <p:nvPr>
            <p:ph sz="quarter" idx="10"/>
          </p:nvPr>
        </p:nvSpPr>
        <p:spPr>
          <a:xfrm>
            <a:off x="3663996" y="3332938"/>
            <a:ext cx="5175204" cy="357957"/>
          </a:xfrm>
          <a:prstGeom prst="rect">
            <a:avLst/>
          </a:prstGeom>
        </p:spPr>
        <p:txBody>
          <a:bodyPr vert="horz" lIns="0" tIns="0" rIns="0" bIns="0"/>
          <a:lstStyle>
            <a:lvl1pPr marL="0" indent="0">
              <a:spcBef>
                <a:spcPts val="1200"/>
              </a:spcBef>
              <a:buClr>
                <a:schemeClr val="tx2"/>
              </a:buClr>
              <a:buNone/>
              <a:defRPr sz="1800">
                <a:solidFill>
                  <a:srgbClr val="BABCBE"/>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p:txBody>
      </p:sp>
    </p:spTree>
    <p:extLst>
      <p:ext uri="{BB962C8B-B14F-4D97-AF65-F5344CB8AC3E}">
        <p14:creationId xmlns:p14="http://schemas.microsoft.com/office/powerpoint/2010/main" val="350318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Divider with text">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919861"/>
            <a:ext cx="6096000" cy="1194689"/>
          </a:xfrm>
          <a:prstGeom prst="rect">
            <a:avLst/>
          </a:prstGeom>
        </p:spPr>
        <p:txBody>
          <a:bodyPr lIns="0" tIns="0" rIns="0" bIns="0" anchor="b" anchorCtr="0"/>
          <a:lstStyle>
            <a:lvl1pPr algn="l">
              <a:lnSpc>
                <a:spcPct val="90000"/>
              </a:lnSpc>
              <a:defRPr>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2419350"/>
            <a:ext cx="6096000" cy="1905000"/>
          </a:xfrm>
          <a:prstGeom prst="rect">
            <a:avLst/>
          </a:prstGeom>
        </p:spPr>
        <p:txBody>
          <a:bodyPr vert="horz" lIns="0" tIns="0" rIns="0" bIns="0"/>
          <a:lstStyle>
            <a:lvl1pPr marL="228600" indent="-228600">
              <a:spcBef>
                <a:spcPts val="1200"/>
              </a:spcBef>
              <a:buClr>
                <a:schemeClr val="tx2"/>
              </a:buClr>
              <a:defRPr sz="2400">
                <a:solidFill>
                  <a:schemeClr val="bg1"/>
                </a:solidFill>
                <a:latin typeface="+mn-lt"/>
              </a:defRPr>
            </a:lvl1pPr>
            <a:lvl2pPr>
              <a:spcBef>
                <a:spcPts val="300"/>
              </a:spcBef>
              <a:buClr>
                <a:schemeClr val="tx2"/>
              </a:buClr>
              <a:defRPr sz="2000">
                <a:solidFill>
                  <a:schemeClr val="bg1"/>
                </a:solidFill>
                <a:latin typeface="+mn-lt"/>
              </a:defRPr>
            </a:lvl2pPr>
            <a:lvl3pPr marL="1084263" indent="-169863">
              <a:spcBef>
                <a:spcPts val="300"/>
              </a:spcBef>
              <a:buClr>
                <a:schemeClr val="tx2"/>
              </a:buClr>
              <a:defRPr sz="1600">
                <a:solidFill>
                  <a:schemeClr val="bg1"/>
                </a:solidFill>
                <a:latin typeface="+mn-lt"/>
              </a:defRPr>
            </a:lvl3pPr>
            <a:lvl4pPr marL="1430338" indent="-168275">
              <a:spcBef>
                <a:spcPts val="300"/>
              </a:spcBef>
              <a:buClr>
                <a:schemeClr val="tx2"/>
              </a:buClr>
              <a:defRPr sz="1200">
                <a:solidFill>
                  <a:schemeClr val="bg1"/>
                </a:solidFill>
                <a:latin typeface="+mn-lt"/>
              </a:defRPr>
            </a:lvl4pPr>
            <a:lvl5pPr marL="1770063" indent="-169863">
              <a:spcBef>
                <a:spcPts val="300"/>
              </a:spcBef>
              <a:buClr>
                <a:schemeClr val="tx2"/>
              </a:buClr>
              <a:buFont typeface="Arial"/>
              <a:buChar char="•"/>
              <a:defRPr sz="1100">
                <a:solidFill>
                  <a:schemeClr val="bg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89862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6567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84582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9781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56485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63154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1295400"/>
            <a:ext cx="8458200" cy="31242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59455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Content, graphic area o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990599"/>
            <a:ext cx="6096000" cy="3429000"/>
          </a:xfrm>
          <a:prstGeom prst="rect">
            <a:avLst/>
          </a:prstGeom>
        </p:spPr>
        <p:txBody>
          <a:bodyPr vert="horz" lIns="0" tIns="0" rIns="0" bIns="0"/>
          <a:lstStyle>
            <a:lvl1pPr marL="228600" indent="-228600">
              <a:spcBef>
                <a:spcPts val="1200"/>
              </a:spcBef>
              <a:buClr>
                <a:schemeClr val="tx2"/>
              </a:buClr>
              <a:defRPr sz="2400">
                <a:solidFill>
                  <a:srgbClr val="FFFFFF"/>
                </a:solidFill>
                <a:latin typeface="+mn-lt"/>
              </a:defRPr>
            </a:lvl1pPr>
            <a:lvl2pPr>
              <a:spcBef>
                <a:spcPts val="300"/>
              </a:spcBef>
              <a:buClr>
                <a:schemeClr val="tx2"/>
              </a:buClr>
              <a:defRPr sz="2000">
                <a:solidFill>
                  <a:srgbClr val="FFFFFF"/>
                </a:solidFill>
                <a:latin typeface="+mn-lt"/>
              </a:defRPr>
            </a:lvl2pPr>
            <a:lvl3pPr marL="1084263" indent="-169863">
              <a:spcBef>
                <a:spcPts val="300"/>
              </a:spcBef>
              <a:buClr>
                <a:schemeClr val="tx2"/>
              </a:buClr>
              <a:defRPr sz="1600">
                <a:solidFill>
                  <a:srgbClr val="FFFFFF"/>
                </a:solidFill>
                <a:latin typeface="+mn-lt"/>
              </a:defRPr>
            </a:lvl3pPr>
            <a:lvl4pPr marL="1430338" indent="-168275">
              <a:spcBef>
                <a:spcPts val="300"/>
              </a:spcBef>
              <a:buClr>
                <a:schemeClr val="tx2"/>
              </a:buClr>
              <a:defRPr sz="1200">
                <a:solidFill>
                  <a:srgbClr val="FFFFFF"/>
                </a:solidFill>
                <a:latin typeface="+mn-lt"/>
              </a:defRPr>
            </a:lvl4pPr>
            <a:lvl5pPr marL="1770063" indent="-169863">
              <a:spcBef>
                <a:spcPts val="300"/>
              </a:spcBef>
              <a:buClr>
                <a:schemeClr val="tx2"/>
              </a:buClr>
              <a:buFont typeface="Arial"/>
              <a:buChar char="•"/>
              <a:defRPr sz="1100">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990600"/>
            <a:ext cx="2133600" cy="342900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extLst>
      <p:ext uri="{BB962C8B-B14F-4D97-AF65-F5344CB8AC3E}">
        <p14:creationId xmlns:p14="http://schemas.microsoft.com/office/powerpoint/2010/main" val="3586370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Subtitle, and Content with graphic area at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1295399"/>
            <a:ext cx="6096000" cy="3124200"/>
          </a:xfrm>
          <a:prstGeom prst="rect">
            <a:avLst/>
          </a:prstGeom>
        </p:spPr>
        <p:txBody>
          <a:bodyPr vert="horz" lIns="0" tIns="0" rIns="0" bIns="0"/>
          <a:lstStyle>
            <a:lvl1pPr marL="228600" indent="-228600">
              <a:spcBef>
                <a:spcPts val="1200"/>
              </a:spcBef>
              <a:buClr>
                <a:schemeClr val="tx2"/>
              </a:buClr>
              <a:defRPr sz="2400">
                <a:solidFill>
                  <a:srgbClr val="FFFFFF"/>
                </a:solidFill>
              </a:defRPr>
            </a:lvl1pPr>
            <a:lvl2pPr>
              <a:spcBef>
                <a:spcPts val="300"/>
              </a:spcBef>
              <a:buClr>
                <a:schemeClr val="tx2"/>
              </a:buClr>
              <a:defRPr sz="2000">
                <a:solidFill>
                  <a:srgbClr val="FFFFFF"/>
                </a:solidFill>
              </a:defRPr>
            </a:lvl2pPr>
            <a:lvl3pPr marL="1084263" indent="-169863">
              <a:spcBef>
                <a:spcPts val="300"/>
              </a:spcBef>
              <a:buClr>
                <a:schemeClr val="tx2"/>
              </a:buClr>
              <a:defRPr sz="1600">
                <a:solidFill>
                  <a:srgbClr val="FFFFFF"/>
                </a:solidFill>
              </a:defRPr>
            </a:lvl3pPr>
            <a:lvl4pPr marL="1430338" indent="-168275">
              <a:spcBef>
                <a:spcPts val="300"/>
              </a:spcBef>
              <a:buClr>
                <a:schemeClr val="tx2"/>
              </a:buClr>
              <a:defRPr sz="1200">
                <a:solidFill>
                  <a:srgbClr val="FFFFFF"/>
                </a:solidFill>
              </a:defRPr>
            </a:lvl4pPr>
            <a:lvl5pPr marL="1770063" indent="-169863">
              <a:spcBef>
                <a:spcPts val="300"/>
              </a:spcBef>
              <a:buClr>
                <a:schemeClr val="tx2"/>
              </a:buClr>
              <a:buFont typeface="Arial"/>
              <a:buChar char="•"/>
              <a:defRPr sz="11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1295400"/>
            <a:ext cx="2133600" cy="3124200"/>
          </a:xfrm>
          <a:prstGeom prst="rect">
            <a:avLst/>
          </a:prstGeom>
        </p:spPr>
        <p:txBody>
          <a:bodyPr/>
          <a:lstStyle>
            <a:lvl1pPr marL="0" indent="0">
              <a:buNone/>
              <a:defRPr sz="1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7"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08942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0896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 colum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FFFFFF"/>
                </a:solidFill>
              </a:defRPr>
            </a:lvl1pPr>
            <a:lvl2pPr>
              <a:spcBef>
                <a:spcPts val="300"/>
              </a:spcBef>
              <a:buClr>
                <a:schemeClr val="tx2"/>
              </a:buClr>
              <a:defRPr sz="2000">
                <a:solidFill>
                  <a:srgbClr val="FFFFFF"/>
                </a:solidFill>
              </a:defRPr>
            </a:lvl2pPr>
            <a:lvl3pPr marL="1084263" indent="-169863">
              <a:spcBef>
                <a:spcPts val="300"/>
              </a:spcBef>
              <a:buClr>
                <a:schemeClr val="tx2"/>
              </a:buClr>
              <a:defRPr sz="1600">
                <a:solidFill>
                  <a:srgbClr val="FFFFFF"/>
                </a:solidFill>
              </a:defRPr>
            </a:lvl3pPr>
            <a:lvl4pPr marL="1430338" indent="-168275">
              <a:spcBef>
                <a:spcPts val="300"/>
              </a:spcBef>
              <a:buClr>
                <a:schemeClr val="tx2"/>
              </a:buClr>
              <a:defRPr sz="1200">
                <a:solidFill>
                  <a:srgbClr val="FFFFFF"/>
                </a:solidFill>
              </a:defRPr>
            </a:lvl4pPr>
            <a:lvl5pPr marL="1770063" indent="-169863">
              <a:spcBef>
                <a:spcPts val="300"/>
              </a:spcBef>
              <a:buClr>
                <a:schemeClr val="tx2"/>
              </a:buClr>
              <a:buFont typeface="Arial"/>
              <a:buChar char="•"/>
              <a:defRPr sz="11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32603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 column righ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FFFFFF"/>
                </a:solidFill>
                <a:latin typeface="+mn-lt"/>
              </a:defRPr>
            </a:lvl1pPr>
            <a:lvl2pPr>
              <a:spcBef>
                <a:spcPts val="300"/>
              </a:spcBef>
              <a:buClr>
                <a:schemeClr val="tx2"/>
              </a:buClr>
              <a:defRPr sz="2000">
                <a:solidFill>
                  <a:srgbClr val="FFFFFF"/>
                </a:solidFill>
                <a:latin typeface="+mn-lt"/>
              </a:defRPr>
            </a:lvl2pPr>
            <a:lvl3pPr marL="1084263" indent="-169863">
              <a:spcBef>
                <a:spcPts val="300"/>
              </a:spcBef>
              <a:buClr>
                <a:schemeClr val="tx2"/>
              </a:buClr>
              <a:defRPr sz="1600">
                <a:solidFill>
                  <a:srgbClr val="FFFFFF"/>
                </a:solidFill>
                <a:latin typeface="+mn-lt"/>
              </a:defRPr>
            </a:lvl3pPr>
            <a:lvl4pPr marL="1430338" indent="-168275">
              <a:spcBef>
                <a:spcPts val="300"/>
              </a:spcBef>
              <a:buClr>
                <a:schemeClr val="tx2"/>
              </a:buClr>
              <a:defRPr sz="1200">
                <a:solidFill>
                  <a:srgbClr val="FFFFFF"/>
                </a:solidFill>
                <a:latin typeface="+mn-lt"/>
              </a:defRPr>
            </a:lvl4pPr>
            <a:lvl5pPr marL="1770063" indent="-169863">
              <a:spcBef>
                <a:spcPts val="300"/>
              </a:spcBef>
              <a:buClr>
                <a:schemeClr val="tx2"/>
              </a:buClr>
              <a:buFont typeface="Arial"/>
              <a:buChar char="•"/>
              <a:defRPr sz="1100">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5201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wo columns with subtitles">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hasCustomPrompt="1"/>
          </p:nvPr>
        </p:nvSpPr>
        <p:spPr>
          <a:xfrm>
            <a:off x="379413"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FFFFFF"/>
                </a:solidFill>
              </a:defRPr>
            </a:lvl2pPr>
            <a:lvl3pPr marL="515938" indent="-168275">
              <a:spcBef>
                <a:spcPts val="300"/>
              </a:spcBef>
              <a:buClr>
                <a:schemeClr val="tx2"/>
              </a:buClr>
              <a:buFont typeface="Lucida Grande"/>
              <a:buChar char="­"/>
              <a:defRPr sz="1400">
                <a:solidFill>
                  <a:srgbClr val="FFFFFF"/>
                </a:solidFill>
              </a:defRPr>
            </a:lvl3pPr>
            <a:lvl4pPr marL="855663" indent="-169863">
              <a:spcBef>
                <a:spcPts val="300"/>
              </a:spcBef>
              <a:buClr>
                <a:schemeClr val="tx2"/>
              </a:buClr>
              <a:buFont typeface="Arial"/>
              <a:buChar char="•"/>
              <a:defRPr sz="1100">
                <a:solidFill>
                  <a:srgbClr val="FFFFFF"/>
                </a:solidFill>
              </a:defRPr>
            </a:lvl4pPr>
            <a:lvl5pPr marL="1201738" indent="-168275">
              <a:spcBef>
                <a:spcPts val="300"/>
              </a:spcBef>
              <a:buClr>
                <a:schemeClr val="tx2"/>
              </a:buClr>
              <a:buFont typeface="Arial"/>
              <a:buChar char="–"/>
              <a:defRPr sz="1050">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4"/>
          <p:cNvSpPr>
            <a:spLocks noGrp="1"/>
          </p:cNvSpPr>
          <p:nvPr>
            <p:ph sz="quarter" idx="11" hasCustomPrompt="1"/>
          </p:nvPr>
        </p:nvSpPr>
        <p:spPr>
          <a:xfrm>
            <a:off x="4809067"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FFFFFF"/>
                </a:solidFill>
              </a:defRPr>
            </a:lvl2pPr>
            <a:lvl3pPr marL="515938" indent="-168275">
              <a:spcBef>
                <a:spcPts val="300"/>
              </a:spcBef>
              <a:buClr>
                <a:schemeClr val="tx2"/>
              </a:buClr>
              <a:buFont typeface="Lucida Grande"/>
              <a:buChar char="­"/>
              <a:defRPr sz="1400">
                <a:solidFill>
                  <a:srgbClr val="FFFFFF"/>
                </a:solidFill>
              </a:defRPr>
            </a:lvl3pPr>
            <a:lvl4pPr marL="855663" indent="-169863">
              <a:spcBef>
                <a:spcPts val="300"/>
              </a:spcBef>
              <a:buClr>
                <a:schemeClr val="tx2"/>
              </a:buClr>
              <a:buFont typeface="Arial"/>
              <a:buChar char="•"/>
              <a:defRPr sz="1100">
                <a:solidFill>
                  <a:srgbClr val="FFFFFF"/>
                </a:solidFill>
              </a:defRPr>
            </a:lvl4pPr>
            <a:lvl5pPr marL="1201738" indent="-168275">
              <a:spcBef>
                <a:spcPts val="300"/>
              </a:spcBef>
              <a:buClr>
                <a:schemeClr val="tx2"/>
              </a:buClr>
              <a:buFont typeface="Arial"/>
              <a:buChar char="–"/>
              <a:defRPr sz="1050">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8898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RSA footer only">
    <p:spTree>
      <p:nvGrpSpPr>
        <p:cNvPr id="1" name=""/>
        <p:cNvGrpSpPr/>
        <p:nvPr/>
      </p:nvGrpSpPr>
      <p:grpSpPr>
        <a:xfrm>
          <a:off x="0" y="0"/>
          <a:ext cx="0" cy="0"/>
          <a:chOff x="0" y="0"/>
          <a:chExt cx="0" cy="0"/>
        </a:xfrm>
      </p:grpSpPr>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16110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RSA Title">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grpSp>
        <p:nvGrpSpPr>
          <p:cNvPr id="9" name="Group 8"/>
          <p:cNvGrpSpPr/>
          <p:nvPr userDrawn="1"/>
        </p:nvGrpSpPr>
        <p:grpSpPr>
          <a:xfrm>
            <a:off x="7859395" y="4629151"/>
            <a:ext cx="593222" cy="514350"/>
            <a:chOff x="7859395" y="4489938"/>
            <a:chExt cx="593222" cy="514350"/>
          </a:xfrm>
        </p:grpSpPr>
        <p:sp>
          <p:nvSpPr>
            <p:cNvPr id="10" name="Rectangle 9"/>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37849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RSA 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69389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990600"/>
            <a:ext cx="8410575" cy="3467100"/>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chemeClr val="bg1"/>
                </a:solidFill>
                <a:latin typeface="Verdana" pitchFamily="34" charset="0"/>
              </a:defRPr>
            </a:lvl1pPr>
            <a:lvl2pPr>
              <a:spcBef>
                <a:spcPts val="300"/>
              </a:spcBef>
              <a:buClr>
                <a:schemeClr val="accent6"/>
              </a:buClr>
              <a:buFont typeface="Verdana" pitchFamily="34" charset="0"/>
              <a:buChar char="–"/>
              <a:defRPr sz="2000">
                <a:solidFill>
                  <a:schemeClr val="bg1"/>
                </a:solidFill>
                <a:latin typeface="Verdana" pitchFamily="34" charset="0"/>
              </a:defRPr>
            </a:lvl2pPr>
            <a:lvl3pPr>
              <a:spcBef>
                <a:spcPts val="300"/>
              </a:spcBef>
              <a:buClr>
                <a:schemeClr val="accent6"/>
              </a:buClr>
              <a:buFont typeface="Verdana" pitchFamily="34" charset="0"/>
              <a:buChar char="▪"/>
              <a:defRPr sz="1600">
                <a:solidFill>
                  <a:schemeClr val="bg1"/>
                </a:solidFill>
                <a:latin typeface="Verdana" pitchFamily="34" charset="0"/>
              </a:defRPr>
            </a:lvl3pPr>
            <a:lvl4pPr marL="1658938" indent="-287338">
              <a:spcBef>
                <a:spcPts val="300"/>
              </a:spcBef>
              <a:buClr>
                <a:schemeClr val="accent6"/>
              </a:buClr>
              <a:buFont typeface="Verdana" pitchFamily="34" charset="0"/>
              <a:buChar char="—"/>
              <a:defRPr sz="1200">
                <a:solidFill>
                  <a:schemeClr val="bg1"/>
                </a:solidFill>
                <a:latin typeface="Verdana" pitchFamily="34" charset="0"/>
              </a:defRPr>
            </a:lvl4pPr>
            <a:lvl5pPr marL="2000250" indent="-171450">
              <a:spcBef>
                <a:spcPts val="300"/>
              </a:spcBef>
              <a:buClr>
                <a:schemeClr val="accent6"/>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149474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rgbClr val="CE3131"/>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1261532"/>
            <a:ext cx="8410575" cy="3196167"/>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FFFFFF"/>
                </a:solidFill>
                <a:latin typeface="Verdana" pitchFamily="34" charset="0"/>
              </a:defRPr>
            </a:lvl1pPr>
            <a:lvl2pPr>
              <a:spcBef>
                <a:spcPts val="300"/>
              </a:spcBef>
              <a:buClr>
                <a:schemeClr val="accent6"/>
              </a:buClr>
              <a:buFont typeface="Verdana" pitchFamily="34" charset="0"/>
              <a:buChar char="–"/>
              <a:defRPr sz="2000">
                <a:solidFill>
                  <a:srgbClr val="FFFFFF"/>
                </a:solidFill>
                <a:latin typeface="Verdana" pitchFamily="34" charset="0"/>
              </a:defRPr>
            </a:lvl2pPr>
            <a:lvl3pPr>
              <a:spcBef>
                <a:spcPts val="300"/>
              </a:spcBef>
              <a:buClr>
                <a:schemeClr val="accent6"/>
              </a:buClr>
              <a:buFont typeface="Verdana" pitchFamily="34" charset="0"/>
              <a:buChar char="▪"/>
              <a:defRPr sz="1600">
                <a:solidFill>
                  <a:srgbClr val="FFFFFF"/>
                </a:solidFill>
                <a:latin typeface="Verdana" pitchFamily="34" charset="0"/>
              </a:defRPr>
            </a:lvl3pPr>
            <a:lvl4pPr marL="1658938" indent="-287338">
              <a:spcBef>
                <a:spcPts val="300"/>
              </a:spcBef>
              <a:buClr>
                <a:schemeClr val="accent6"/>
              </a:buClr>
              <a:buFont typeface="Verdana" pitchFamily="34" charset="0"/>
              <a:buChar char="—"/>
              <a:defRPr sz="1200">
                <a:solidFill>
                  <a:srgbClr val="FFFFFF"/>
                </a:solidFill>
                <a:latin typeface="Verdana" pitchFamily="34" charset="0"/>
              </a:defRPr>
            </a:lvl4pPr>
            <a:lvl5pPr marL="2000250" indent="-171450">
              <a:spcBef>
                <a:spcPts val="300"/>
              </a:spcBef>
              <a:buClr>
                <a:schemeClr val="accent6"/>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8" name="Group 7"/>
          <p:cNvGrpSpPr/>
          <p:nvPr userDrawn="1"/>
        </p:nvGrpSpPr>
        <p:grpSpPr>
          <a:xfrm>
            <a:off x="7859395" y="4629151"/>
            <a:ext cx="593222" cy="514350"/>
            <a:chOff x="7859395" y="4489938"/>
            <a:chExt cx="593222" cy="514350"/>
          </a:xfrm>
        </p:grpSpPr>
        <p:sp>
          <p:nvSpPr>
            <p:cNvPr id="9" name="Rectangle 8"/>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93237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Pivotal">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accent5"/>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070"/>
            <a:ext cx="8410575" cy="3429529"/>
          </a:xfrm>
          <a:prstGeom prst="rect">
            <a:avLst/>
          </a:prstGeom>
          <a:noFill/>
        </p:spPr>
        <p:txBody>
          <a:bodyPr lIns="0" tIns="0" rIns="0" bIns="0">
            <a:noAutofit/>
          </a:bodyPr>
          <a:lstStyle>
            <a:lvl1pPr marL="228600" indent="-228600">
              <a:spcBef>
                <a:spcPts val="1200"/>
              </a:spcBef>
              <a:buClr>
                <a:schemeClr val="accent5"/>
              </a:buClr>
              <a:buFont typeface="Arial"/>
              <a:buChar char="•"/>
              <a:defRPr sz="2400">
                <a:solidFill>
                  <a:schemeClr val="bg1"/>
                </a:solidFill>
                <a:latin typeface="Verdana" pitchFamily="34" charset="0"/>
              </a:defRPr>
            </a:lvl1pPr>
            <a:lvl2pPr>
              <a:spcBef>
                <a:spcPts val="300"/>
              </a:spcBef>
              <a:buClr>
                <a:schemeClr val="accent5"/>
              </a:buClr>
              <a:buFont typeface="Verdana" pitchFamily="34" charset="0"/>
              <a:buChar char="–"/>
              <a:defRPr sz="2000">
                <a:solidFill>
                  <a:schemeClr val="bg1"/>
                </a:solidFill>
                <a:latin typeface="Verdana" pitchFamily="34" charset="0"/>
              </a:defRPr>
            </a:lvl2pPr>
            <a:lvl3pPr>
              <a:spcBef>
                <a:spcPts val="300"/>
              </a:spcBef>
              <a:buClr>
                <a:schemeClr val="accent5"/>
              </a:buClr>
              <a:buFont typeface="Verdana" pitchFamily="34" charset="0"/>
              <a:buChar char="▪"/>
              <a:defRPr sz="1600">
                <a:solidFill>
                  <a:schemeClr val="bg1"/>
                </a:solidFill>
                <a:latin typeface="Verdana" pitchFamily="34" charset="0"/>
              </a:defRPr>
            </a:lvl3pPr>
            <a:lvl4pPr marL="1658938" indent="-287338">
              <a:spcBef>
                <a:spcPts val="300"/>
              </a:spcBef>
              <a:buClr>
                <a:schemeClr val="accent5"/>
              </a:buClr>
              <a:buFont typeface="Verdana" pitchFamily="34" charset="0"/>
              <a:buChar char="—"/>
              <a:defRPr sz="1200">
                <a:solidFill>
                  <a:schemeClr val="bg1"/>
                </a:solidFill>
                <a:latin typeface="Verdana" pitchFamily="34" charset="0"/>
              </a:defRPr>
            </a:lvl4pPr>
            <a:lvl5pPr marL="2057400" indent="-228600">
              <a:spcBef>
                <a:spcPts val="300"/>
              </a:spcBef>
              <a:buClr>
                <a:schemeClr val="accent5"/>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Pivotal white.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26313" y="4605679"/>
              <a:ext cx="452587" cy="119715"/>
            </a:xfrm>
            <a:prstGeom prst="rect">
              <a:avLst/>
            </a:prstGeom>
          </p:spPr>
        </p:pic>
      </p:grpSp>
    </p:spTree>
    <p:extLst>
      <p:ext uri="{BB962C8B-B14F-4D97-AF65-F5344CB8AC3E}">
        <p14:creationId xmlns:p14="http://schemas.microsoft.com/office/powerpoint/2010/main" val="154700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Federa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3" y="228600"/>
            <a:ext cx="8410575" cy="460375"/>
          </a:xfrm>
          <a:prstGeom prst="rect">
            <a:avLst/>
          </a:prstGeom>
          <a:noFill/>
        </p:spPr>
        <p:txBody>
          <a:bodyPr lIns="0" tIns="0" rIns="0" bIns="0" anchor="t" anchorCtr="0"/>
          <a:lstStyle>
            <a:lvl1pPr algn="l">
              <a:lnSpc>
                <a:spcPct val="90000"/>
              </a:lnSpc>
              <a:defRPr sz="3200">
                <a:solidFill>
                  <a:schemeClr val="accent4"/>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4" y="990600"/>
            <a:ext cx="8410575" cy="3429000"/>
          </a:xfrm>
          <a:prstGeom prst="rect">
            <a:avLst/>
          </a:prstGeom>
          <a:noFill/>
        </p:spPr>
        <p:txBody>
          <a:bodyPr lIns="0" tIns="0" rIns="0" bIns="0">
            <a:noAutofit/>
          </a:bodyPr>
          <a:lstStyle>
            <a:lvl1pPr marL="228600" indent="-228600">
              <a:spcBef>
                <a:spcPts val="1200"/>
              </a:spcBef>
              <a:buClr>
                <a:schemeClr val="accent4"/>
              </a:buClr>
              <a:buFont typeface="Wingdings" pitchFamily="2" charset="2"/>
              <a:buChar char=""/>
              <a:defRPr sz="2400">
                <a:solidFill>
                  <a:srgbClr val="FFFFFF"/>
                </a:solidFill>
                <a:latin typeface="Verdana" pitchFamily="34" charset="0"/>
              </a:defRPr>
            </a:lvl1pPr>
            <a:lvl2pPr>
              <a:spcBef>
                <a:spcPts val="300"/>
              </a:spcBef>
              <a:buClr>
                <a:schemeClr val="accent4"/>
              </a:buClr>
              <a:buFont typeface="Verdana" pitchFamily="34" charset="0"/>
              <a:buChar char="–"/>
              <a:defRPr sz="2000">
                <a:solidFill>
                  <a:srgbClr val="FFFFFF"/>
                </a:solidFill>
                <a:latin typeface="Verdana" pitchFamily="34" charset="0"/>
              </a:defRPr>
            </a:lvl2pPr>
            <a:lvl3pPr>
              <a:spcBef>
                <a:spcPts val="300"/>
              </a:spcBef>
              <a:buClr>
                <a:schemeClr val="accent4"/>
              </a:buClr>
              <a:buFont typeface="Verdana" pitchFamily="34" charset="0"/>
              <a:buChar char="▪"/>
              <a:defRPr sz="1600">
                <a:solidFill>
                  <a:srgbClr val="FFFFFF"/>
                </a:solidFill>
                <a:latin typeface="Verdana" pitchFamily="34" charset="0"/>
              </a:defRPr>
            </a:lvl3pPr>
            <a:lvl4pPr marL="1658938" indent="-287338">
              <a:spcBef>
                <a:spcPts val="300"/>
              </a:spcBef>
              <a:buClr>
                <a:schemeClr val="accent4"/>
              </a:buClr>
              <a:buFont typeface="Verdana" pitchFamily="34" charset="0"/>
              <a:buChar char="—"/>
              <a:defRPr sz="1200">
                <a:solidFill>
                  <a:srgbClr val="FFFFFF"/>
                </a:solidFill>
                <a:latin typeface="Verdana" pitchFamily="34" charset="0"/>
              </a:defRPr>
            </a:lvl4pPr>
            <a:lvl5pPr marL="2057400" indent="-228600">
              <a:spcBef>
                <a:spcPts val="300"/>
              </a:spcBef>
              <a:buClr>
                <a:schemeClr val="accent4"/>
              </a:buClr>
              <a:buFont typeface="Arial"/>
              <a:buChar char="•"/>
              <a:defRPr sz="1100">
                <a:solidFill>
                  <a:srgbClr val="FFFFFF"/>
                </a:solidFill>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grpSp>
        <p:nvGrpSpPr>
          <p:cNvPr id="11" name="Group 10"/>
          <p:cNvGrpSpPr/>
          <p:nvPr userDrawn="1"/>
        </p:nvGrpSpPr>
        <p:grpSpPr>
          <a:xfrm>
            <a:off x="7848600" y="4629150"/>
            <a:ext cx="608013" cy="514350"/>
            <a:chOff x="7618413" y="4114800"/>
            <a:chExt cx="762000" cy="644616"/>
          </a:xfrm>
        </p:grpSpPr>
        <p:sp>
          <p:nvSpPr>
            <p:cNvPr id="14" name="Rectangle 13"/>
            <p:cNvSpPr/>
            <p:nvPr/>
          </p:nvSpPr>
          <p:spPr>
            <a:xfrm>
              <a:off x="7618413" y="4114800"/>
              <a:ext cx="762000" cy="644616"/>
            </a:xfrm>
            <a:prstGeom prst="rect">
              <a:avLst/>
            </a:prstGeom>
            <a:solidFill>
              <a:srgbClr val="9D9FA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5" name="Picture 14" descr="Destination Federation 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815719" y="4199890"/>
              <a:ext cx="367389" cy="367898"/>
            </a:xfrm>
            <a:prstGeom prst="rect">
              <a:avLst/>
            </a:prstGeom>
          </p:spPr>
        </p:pic>
      </p:grpSp>
    </p:spTree>
    <p:extLst>
      <p:ext uri="{BB962C8B-B14F-4D97-AF65-F5344CB8AC3E}">
        <p14:creationId xmlns:p14="http://schemas.microsoft.com/office/powerpoint/2010/main" val="11444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VMwar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rgbClr val="BABCBE"/>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bg1">
                  <a:lumMod val="65000"/>
                </a:schemeClr>
              </a:buClr>
              <a:buFont typeface="Arial"/>
              <a:buChar char="•"/>
              <a:defRPr sz="2400">
                <a:solidFill>
                  <a:schemeClr val="bg1"/>
                </a:solidFill>
                <a:latin typeface="Verdana" pitchFamily="34" charset="0"/>
              </a:defRPr>
            </a:lvl1pPr>
            <a:lvl2pPr>
              <a:spcBef>
                <a:spcPts val="300"/>
              </a:spcBef>
              <a:buClr>
                <a:schemeClr val="bg1">
                  <a:lumMod val="65000"/>
                </a:schemeClr>
              </a:buClr>
              <a:buFont typeface="Verdana" pitchFamily="34" charset="0"/>
              <a:buChar char="–"/>
              <a:defRPr sz="2000">
                <a:solidFill>
                  <a:schemeClr val="bg1"/>
                </a:solidFill>
                <a:latin typeface="Verdana" pitchFamily="34" charset="0"/>
              </a:defRPr>
            </a:lvl2pPr>
            <a:lvl3pPr>
              <a:spcBef>
                <a:spcPts val="300"/>
              </a:spcBef>
              <a:buClr>
                <a:schemeClr val="bg1">
                  <a:lumMod val="65000"/>
                </a:schemeClr>
              </a:buClr>
              <a:buFont typeface="Verdana" pitchFamily="34" charset="0"/>
              <a:buChar char="▪"/>
              <a:defRPr sz="1600">
                <a:solidFill>
                  <a:schemeClr val="bg1"/>
                </a:solidFill>
                <a:latin typeface="Verdana" pitchFamily="34" charset="0"/>
              </a:defRPr>
            </a:lvl3pPr>
            <a:lvl4pPr marL="1658938" indent="-287338">
              <a:spcBef>
                <a:spcPts val="300"/>
              </a:spcBef>
              <a:buClr>
                <a:schemeClr val="bg1">
                  <a:lumMod val="65000"/>
                </a:schemeClr>
              </a:buClr>
              <a:buFont typeface="Verdana" pitchFamily="34" charset="0"/>
              <a:buChar char="—"/>
              <a:defRPr sz="1200">
                <a:solidFill>
                  <a:schemeClr val="bg1"/>
                </a:solidFill>
                <a:latin typeface="Verdana" pitchFamily="34" charset="0"/>
              </a:defRPr>
            </a:lvl4pPr>
            <a:lvl5pPr marL="2057400" indent="-228600">
              <a:spcBef>
                <a:spcPts val="300"/>
              </a:spcBef>
              <a:buClr>
                <a:schemeClr val="bg1">
                  <a:lumMod val="65000"/>
                </a:schemeClr>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5" name="Group 4"/>
          <p:cNvGrpSpPr/>
          <p:nvPr userDrawn="1"/>
        </p:nvGrpSpPr>
        <p:grpSpPr>
          <a:xfrm>
            <a:off x="7848600" y="4629150"/>
            <a:ext cx="608013" cy="514350"/>
            <a:chOff x="7848600" y="4486637"/>
            <a:chExt cx="608013" cy="514350"/>
          </a:xfrm>
        </p:grpSpPr>
        <p:sp>
          <p:nvSpPr>
            <p:cNvPr id="15" name="Rectangle 14"/>
            <p:cNvSpPr/>
            <p:nvPr/>
          </p:nvSpPr>
          <p:spPr>
            <a:xfrm>
              <a:off x="7848600" y="4486637"/>
              <a:ext cx="608013"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chemeClr val="accent4"/>
                </a:buClr>
              </a:pPr>
              <a:endParaRPr lang="en-US">
                <a:solidFill>
                  <a:schemeClr val="bg1"/>
                </a:solidFill>
              </a:endParaRPr>
            </a:p>
          </p:txBody>
        </p:sp>
        <p:pic>
          <p:nvPicPr>
            <p:cNvPr id="3" name="Picture 2" descr="VMware logo 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905055" y="4629148"/>
              <a:ext cx="502918" cy="76081"/>
            </a:xfrm>
            <a:prstGeom prst="rect">
              <a:avLst/>
            </a:prstGeom>
          </p:spPr>
        </p:pic>
      </p:grpSp>
    </p:spTree>
    <p:extLst>
      <p:ext uri="{BB962C8B-B14F-4D97-AF65-F5344CB8AC3E}">
        <p14:creationId xmlns:p14="http://schemas.microsoft.com/office/powerpoint/2010/main" val="22544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VCE">
    <p:spTree>
      <p:nvGrpSpPr>
        <p:cNvPr id="1" name=""/>
        <p:cNvGrpSpPr/>
        <p:nvPr/>
      </p:nvGrpSpPr>
      <p:grpSpPr>
        <a:xfrm>
          <a:off x="0" y="0"/>
          <a:ext cx="0" cy="0"/>
          <a:chOff x="0" y="0"/>
          <a:chExt cx="0" cy="0"/>
        </a:xfrm>
      </p:grpSpPr>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bg1">
                  <a:lumMod val="65000"/>
                </a:schemeClr>
              </a:buClr>
              <a:buFont typeface="Arial"/>
              <a:buChar char="•"/>
              <a:defRPr sz="2400">
                <a:solidFill>
                  <a:srgbClr val="FFFFFF"/>
                </a:solidFill>
                <a:latin typeface="Verdana" pitchFamily="34" charset="0"/>
              </a:defRPr>
            </a:lvl1pPr>
            <a:lvl2pPr>
              <a:spcBef>
                <a:spcPts val="300"/>
              </a:spcBef>
              <a:buClr>
                <a:schemeClr val="bg1">
                  <a:lumMod val="65000"/>
                </a:schemeClr>
              </a:buClr>
              <a:buFont typeface="Verdana" pitchFamily="34" charset="0"/>
              <a:buChar char="–"/>
              <a:defRPr sz="2000">
                <a:solidFill>
                  <a:srgbClr val="FFFFFF"/>
                </a:solidFill>
                <a:latin typeface="Verdana" pitchFamily="34" charset="0"/>
              </a:defRPr>
            </a:lvl2pPr>
            <a:lvl3pPr>
              <a:spcBef>
                <a:spcPts val="300"/>
              </a:spcBef>
              <a:buClr>
                <a:schemeClr val="bg1">
                  <a:lumMod val="65000"/>
                </a:schemeClr>
              </a:buClr>
              <a:buFont typeface="Verdana" pitchFamily="34" charset="0"/>
              <a:buChar char="▪"/>
              <a:defRPr sz="1600">
                <a:solidFill>
                  <a:srgbClr val="FFFFFF"/>
                </a:solidFill>
                <a:latin typeface="Verdana" pitchFamily="34" charset="0"/>
              </a:defRPr>
            </a:lvl3pPr>
            <a:lvl4pPr marL="1658938" indent="-287338">
              <a:spcBef>
                <a:spcPts val="300"/>
              </a:spcBef>
              <a:buClr>
                <a:schemeClr val="bg1">
                  <a:lumMod val="65000"/>
                </a:schemeClr>
              </a:buClr>
              <a:buFont typeface="Verdana" pitchFamily="34" charset="0"/>
              <a:buChar char="—"/>
              <a:defRPr sz="1200">
                <a:solidFill>
                  <a:srgbClr val="FFFFFF"/>
                </a:solidFill>
                <a:latin typeface="Verdana" pitchFamily="34" charset="0"/>
              </a:defRPr>
            </a:lvl4pPr>
            <a:lvl5pPr marL="2057400" indent="-228600">
              <a:spcBef>
                <a:spcPts val="300"/>
              </a:spcBef>
              <a:buClr>
                <a:schemeClr val="bg1">
                  <a:lumMod val="65000"/>
                </a:schemeClr>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userDrawn="1"/>
          </p:nvSpPr>
          <p:spPr>
            <a:xfrm>
              <a:off x="7859395" y="4489938"/>
              <a:ext cx="593222"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VC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08863" y="4574497"/>
              <a:ext cx="294287" cy="294287"/>
            </a:xfrm>
            <a:prstGeom prst="rect">
              <a:avLst/>
            </a:prstGeom>
          </p:spPr>
        </p:pic>
      </p:grpSp>
      <p:sp>
        <p:nvSpPr>
          <p:cNvPr id="7"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defRPr lang="en-US" sz="3200" dirty="0">
                <a:ln>
                  <a:noFill/>
                </a:ln>
                <a:solidFill>
                  <a:srgbClr val="BABCBE"/>
                </a:solidFill>
                <a:latin typeface="Verdana" pitchFamily="34" charset="0"/>
              </a:defRPr>
            </a:lvl1pPr>
          </a:lstStyle>
          <a:p>
            <a:pPr lvl="0" algn="l">
              <a:lnSpc>
                <a:spcPct val="90000"/>
              </a:lnSpc>
            </a:pPr>
            <a:r>
              <a:rPr lang="en-US" smtClean="0"/>
              <a:t>Click to edit Master title style</a:t>
            </a:r>
            <a:endParaRPr lang="en-US" dirty="0"/>
          </a:p>
        </p:txBody>
      </p:sp>
    </p:spTree>
    <p:extLst>
      <p:ext uri="{BB962C8B-B14F-4D97-AF65-F5344CB8AC3E}">
        <p14:creationId xmlns:p14="http://schemas.microsoft.com/office/powerpoint/2010/main" val="179324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End slide">
    <p:bg>
      <p:bgPr>
        <a:solidFill>
          <a:schemeClr val="accent1"/>
        </a:solidFill>
        <a:effectLst/>
      </p:bgPr>
    </p:bg>
    <p:spTree>
      <p:nvGrpSpPr>
        <p:cNvPr id="1" name=""/>
        <p:cNvGrpSpPr/>
        <p:nvPr/>
      </p:nvGrpSpPr>
      <p:grpSpPr>
        <a:xfrm>
          <a:off x="0" y="0"/>
          <a:ext cx="0" cy="0"/>
          <a:chOff x="0" y="0"/>
          <a:chExt cx="0" cy="0"/>
        </a:xfrm>
      </p:grpSpPr>
      <p:pic>
        <p:nvPicPr>
          <p:cNvPr id="3" name="Picture 2"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02997" y="1657351"/>
            <a:ext cx="4899905" cy="1581470"/>
          </a:xfrm>
          <a:prstGeom prst="rect">
            <a:avLst/>
          </a:prstGeom>
        </p:spPr>
      </p:pic>
    </p:spTree>
    <p:extLst>
      <p:ext uri="{BB962C8B-B14F-4D97-AF65-F5344CB8AC3E}">
        <p14:creationId xmlns:p14="http://schemas.microsoft.com/office/powerpoint/2010/main" val="407253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1.png"/><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image" Target="../media/image1.png"/><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theme" Target="../theme/theme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Box 9"/>
          <p:cNvSpPr txBox="1"/>
          <p:nvPr/>
        </p:nvSpPr>
        <p:spPr>
          <a:xfrm>
            <a:off x="8801100" y="5033041"/>
            <a:ext cx="285750" cy="92333"/>
          </a:xfrm>
          <a:prstGeom prst="rect">
            <a:avLst/>
          </a:prstGeom>
          <a:noFill/>
        </p:spPr>
        <p:txBody>
          <a:bodyPr wrap="square" lIns="0" tIns="0" rIns="0" bIns="0" rtlCol="0">
            <a:spAutoFit/>
          </a:bodyPr>
          <a:lstStyle>
            <a:defPPr>
              <a:defRPr lang="en-US"/>
            </a:defPPr>
            <a:lvl1pPr marR="0" indent="0" fontAlgn="auto">
              <a:lnSpc>
                <a:spcPct val="100000"/>
              </a:lnSpc>
              <a:spcBef>
                <a:spcPts val="0"/>
              </a:spcBef>
              <a:spcAft>
                <a:spcPts val="0"/>
              </a:spcAft>
              <a:buClrTx/>
              <a:buSzTx/>
              <a:buFontTx/>
              <a:buNone/>
              <a:tabLst/>
              <a:defRPr sz="600">
                <a:solidFill>
                  <a:schemeClr val="bg2"/>
                </a:solidFill>
              </a:defRPr>
            </a:lvl1pPr>
          </a:lstStyle>
          <a:p>
            <a:pPr lvl="0" algn="r"/>
            <a:fld id="{61F684CE-B7BB-4223-BA2B-B47808B845F1}" type="slidenum">
              <a:rPr lang="en-US" smtClean="0">
                <a:solidFill>
                  <a:schemeClr val="bg2"/>
                </a:solidFill>
              </a:rPr>
              <a:pPr lvl="0" algn="r"/>
              <a:t>‹#›</a:t>
            </a:fld>
            <a:endParaRPr lang="en-US" dirty="0" smtClean="0">
              <a:solidFill>
                <a:schemeClr val="bg2"/>
              </a:solidFill>
            </a:endParaRPr>
          </a:p>
        </p:txBody>
      </p:sp>
      <p:grpSp>
        <p:nvGrpSpPr>
          <p:cNvPr id="8" name="Group 7"/>
          <p:cNvGrpSpPr/>
          <p:nvPr/>
        </p:nvGrpSpPr>
        <p:grpSpPr>
          <a:xfrm>
            <a:off x="7859395" y="4629149"/>
            <a:ext cx="593222" cy="514350"/>
            <a:chOff x="7618413" y="4303993"/>
            <a:chExt cx="762000" cy="660688"/>
          </a:xfrm>
        </p:grpSpPr>
        <p:sp>
          <p:nvSpPr>
            <p:cNvPr id="9" name="Rectangle 8"/>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
        <p:nvSpPr>
          <p:cNvPr id="17" name="TextBox 16"/>
          <p:cNvSpPr txBox="1"/>
          <p:nvPr/>
        </p:nvSpPr>
        <p:spPr bwMode="gray">
          <a:xfrm>
            <a:off x="366714" y="5033041"/>
            <a:ext cx="2164054" cy="92333"/>
          </a:xfrm>
          <a:prstGeom prst="rect">
            <a:avLst/>
          </a:prstGeom>
          <a:noFill/>
        </p:spPr>
        <p:txBody>
          <a:bodyPr wrap="non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chemeClr val="bg2"/>
                </a:solidFill>
                <a:latin typeface="+mn-lt"/>
              </a:rPr>
              <a:t>© Copyright 2014 EMC Corporation. All rights reserved.</a:t>
            </a:r>
          </a:p>
        </p:txBody>
      </p:sp>
      <p:sp>
        <p:nvSpPr>
          <p:cNvPr id="18" name="TextBox 17"/>
          <p:cNvSpPr txBox="1"/>
          <p:nvPr/>
        </p:nvSpPr>
        <p:spPr bwMode="gray">
          <a:xfrm>
            <a:off x="366714" y="5033041"/>
            <a:ext cx="2164054" cy="92333"/>
          </a:xfrm>
          <a:prstGeom prst="rect">
            <a:avLst/>
          </a:prstGeom>
          <a:noFill/>
        </p:spPr>
        <p:txBody>
          <a:bodyPr wrap="non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chemeClr val="bg2"/>
                </a:solidFill>
                <a:latin typeface="+mn-lt"/>
              </a:rPr>
              <a:t>© Copyright 2014 EMC Corporation. All rights reserved.</a:t>
            </a:r>
          </a:p>
        </p:txBody>
      </p:sp>
    </p:spTree>
    <p:extLst>
      <p:ext uri="{BB962C8B-B14F-4D97-AF65-F5344CB8AC3E}">
        <p14:creationId xmlns:p14="http://schemas.microsoft.com/office/powerpoint/2010/main" val="58738952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Box 9"/>
          <p:cNvSpPr txBox="1"/>
          <p:nvPr/>
        </p:nvSpPr>
        <p:spPr>
          <a:xfrm>
            <a:off x="8801100" y="5033041"/>
            <a:ext cx="285750" cy="92333"/>
          </a:xfrm>
          <a:prstGeom prst="rect">
            <a:avLst/>
          </a:prstGeom>
          <a:noFill/>
        </p:spPr>
        <p:txBody>
          <a:bodyPr wrap="square" lIns="0" tIns="0" rIns="0" bIns="0" rtlCol="0">
            <a:spAutoFit/>
          </a:bodyPr>
          <a:lstStyle>
            <a:defPPr>
              <a:defRPr lang="en-US"/>
            </a:defPPr>
            <a:lvl1pPr marR="0" indent="0" fontAlgn="auto">
              <a:lnSpc>
                <a:spcPct val="100000"/>
              </a:lnSpc>
              <a:spcBef>
                <a:spcPts val="0"/>
              </a:spcBef>
              <a:spcAft>
                <a:spcPts val="0"/>
              </a:spcAft>
              <a:buClrTx/>
              <a:buSzTx/>
              <a:buFontTx/>
              <a:buNone/>
              <a:tabLst/>
              <a:defRPr sz="600">
                <a:solidFill>
                  <a:schemeClr val="bg2"/>
                </a:solidFill>
              </a:defRPr>
            </a:lvl1pPr>
          </a:lstStyle>
          <a:p>
            <a:pPr lvl="0" algn="r"/>
            <a:fld id="{61F684CE-B7BB-4223-BA2B-B47808B845F1}" type="slidenum">
              <a:rPr lang="en-US" smtClean="0">
                <a:solidFill>
                  <a:schemeClr val="bg2"/>
                </a:solidFill>
              </a:rPr>
              <a:pPr lvl="0" algn="r"/>
              <a:t>‹#›</a:t>
            </a:fld>
            <a:endParaRPr lang="en-US" dirty="0" smtClean="0">
              <a:solidFill>
                <a:schemeClr val="bg2"/>
              </a:solidFill>
            </a:endParaRPr>
          </a:p>
        </p:txBody>
      </p:sp>
      <p:grpSp>
        <p:nvGrpSpPr>
          <p:cNvPr id="8" name="Group 7"/>
          <p:cNvGrpSpPr/>
          <p:nvPr/>
        </p:nvGrpSpPr>
        <p:grpSpPr>
          <a:xfrm>
            <a:off x="7859395" y="4629149"/>
            <a:ext cx="593222" cy="514350"/>
            <a:chOff x="7618413" y="4303993"/>
            <a:chExt cx="762000" cy="660688"/>
          </a:xfrm>
        </p:grpSpPr>
        <p:sp>
          <p:nvSpPr>
            <p:cNvPr id="9" name="Rectangle 8"/>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
        <p:nvSpPr>
          <p:cNvPr id="11" name="TextBox 10"/>
          <p:cNvSpPr txBox="1"/>
          <p:nvPr/>
        </p:nvSpPr>
        <p:spPr bwMode="gray">
          <a:xfrm>
            <a:off x="366714" y="5033041"/>
            <a:ext cx="1676741" cy="92333"/>
          </a:xfrm>
          <a:prstGeom prst="rect">
            <a:avLst/>
          </a:prstGeom>
          <a:noFill/>
        </p:spPr>
        <p:txBody>
          <a:bodyPr wrap="none" lIns="0" tIns="0" rIns="0" bIns="0" rtlCol="0">
            <a:spAutoFit/>
          </a:bodyPr>
          <a:lstStyle/>
          <a:p>
            <a:pPr algn="l"/>
            <a:r>
              <a:rPr lang="en-US" sz="600" dirty="0" smtClean="0">
                <a:solidFill>
                  <a:schemeClr val="bg2"/>
                </a:solidFill>
                <a:latin typeface="+mn-lt"/>
              </a:rPr>
              <a:t>EMC CONFIDENTIAL—INTERNAL USE ONLY</a:t>
            </a:r>
          </a:p>
        </p:txBody>
      </p:sp>
      <p:sp>
        <p:nvSpPr>
          <p:cNvPr id="13" name="TextBox 12"/>
          <p:cNvSpPr txBox="1"/>
          <p:nvPr/>
        </p:nvSpPr>
        <p:spPr bwMode="gray">
          <a:xfrm>
            <a:off x="366714" y="5033041"/>
            <a:ext cx="1676741" cy="92333"/>
          </a:xfrm>
          <a:prstGeom prst="rect">
            <a:avLst/>
          </a:prstGeom>
          <a:noFill/>
        </p:spPr>
        <p:txBody>
          <a:bodyPr wrap="none" lIns="0" tIns="0" rIns="0" bIns="0" rtlCol="0">
            <a:spAutoFit/>
          </a:bodyPr>
          <a:lstStyle/>
          <a:p>
            <a:pPr algn="l"/>
            <a:r>
              <a:rPr lang="en-US" sz="600" dirty="0" smtClean="0">
                <a:solidFill>
                  <a:schemeClr val="bg2"/>
                </a:solidFill>
                <a:latin typeface="+mn-lt"/>
              </a:rPr>
              <a:t>EMC CONFIDENTIAL—INTERNAL USE ONLY</a:t>
            </a:r>
          </a:p>
        </p:txBody>
      </p:sp>
    </p:spTree>
    <p:extLst>
      <p:ext uri="{BB962C8B-B14F-4D97-AF65-F5344CB8AC3E}">
        <p14:creationId xmlns:p14="http://schemas.microsoft.com/office/powerpoint/2010/main" val="587389524"/>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11" name="Group 10"/>
          <p:cNvGrpSpPr/>
          <p:nvPr/>
        </p:nvGrpSpPr>
        <p:grpSpPr>
          <a:xfrm>
            <a:off x="7859395" y="4629149"/>
            <a:ext cx="593222" cy="514350"/>
            <a:chOff x="7618413" y="4303993"/>
            <a:chExt cx="762000" cy="660688"/>
          </a:xfrm>
        </p:grpSpPr>
        <p:sp>
          <p:nvSpPr>
            <p:cNvPr id="13" name="Rectangle 12"/>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EMC logo white_300dpi.png"/>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
        <p:nvSpPr>
          <p:cNvPr id="10" name="TextBox 9"/>
          <p:cNvSpPr txBox="1"/>
          <p:nvPr/>
        </p:nvSpPr>
        <p:spPr>
          <a:xfrm>
            <a:off x="8801100" y="5033041"/>
            <a:ext cx="285750" cy="92333"/>
          </a:xfrm>
          <a:prstGeom prst="rect">
            <a:avLst/>
          </a:prstGeom>
          <a:noFill/>
        </p:spPr>
        <p:txBody>
          <a:bodyPr wrap="square" lIns="0" tIns="0" rIns="0" bIns="0" rtlCol="0">
            <a:spAutoFit/>
          </a:bodyPr>
          <a:lstStyle>
            <a:defPPr>
              <a:defRPr lang="en-US"/>
            </a:defPPr>
            <a:lvl1pPr marR="0" indent="0" fontAlgn="auto">
              <a:lnSpc>
                <a:spcPct val="100000"/>
              </a:lnSpc>
              <a:spcBef>
                <a:spcPts val="0"/>
              </a:spcBef>
              <a:spcAft>
                <a:spcPts val="0"/>
              </a:spcAft>
              <a:buClrTx/>
              <a:buSzTx/>
              <a:buFontTx/>
              <a:buNone/>
              <a:tabLst/>
              <a:defRPr sz="600">
                <a:solidFill>
                  <a:schemeClr val="bg2"/>
                </a:solidFill>
              </a:defRPr>
            </a:lvl1pPr>
          </a:lstStyle>
          <a:p>
            <a:pPr lvl="0" algn="r"/>
            <a:fld id="{61F684CE-B7BB-4223-BA2B-B47808B845F1}" type="slidenum">
              <a:rPr lang="en-US" smtClean="0">
                <a:solidFill>
                  <a:schemeClr val="bg2"/>
                </a:solidFill>
              </a:rPr>
              <a:pPr lvl="0" algn="r"/>
              <a:t>‹#›</a:t>
            </a:fld>
            <a:endParaRPr lang="en-US" dirty="0" smtClean="0">
              <a:solidFill>
                <a:schemeClr val="bg2"/>
              </a:solidFill>
            </a:endParaRPr>
          </a:p>
        </p:txBody>
      </p:sp>
      <p:sp>
        <p:nvSpPr>
          <p:cNvPr id="12" name="TextBox 11"/>
          <p:cNvSpPr txBox="1"/>
          <p:nvPr/>
        </p:nvSpPr>
        <p:spPr bwMode="gray">
          <a:xfrm>
            <a:off x="366714" y="5033041"/>
            <a:ext cx="1676741" cy="92333"/>
          </a:xfrm>
          <a:prstGeom prst="rect">
            <a:avLst/>
          </a:prstGeom>
          <a:noFill/>
        </p:spPr>
        <p:txBody>
          <a:bodyPr wrap="none" lIns="0" tIns="0" rIns="0" bIns="0" rtlCol="0">
            <a:spAutoFit/>
          </a:bodyPr>
          <a:lstStyle/>
          <a:p>
            <a:pPr algn="l"/>
            <a:r>
              <a:rPr lang="en-US" sz="600" dirty="0" smtClean="0">
                <a:solidFill>
                  <a:schemeClr val="bg2"/>
                </a:solidFill>
                <a:latin typeface="+mn-lt"/>
              </a:rPr>
              <a:t>EMC CONFIDENTIAL—INTERNAL USE ONLY</a:t>
            </a:r>
          </a:p>
        </p:txBody>
      </p:sp>
      <p:sp>
        <p:nvSpPr>
          <p:cNvPr id="15" name="TextBox 14"/>
          <p:cNvSpPr txBox="1"/>
          <p:nvPr/>
        </p:nvSpPr>
        <p:spPr bwMode="gray">
          <a:xfrm>
            <a:off x="366714" y="5033041"/>
            <a:ext cx="1676741" cy="92333"/>
          </a:xfrm>
          <a:prstGeom prst="rect">
            <a:avLst/>
          </a:prstGeom>
          <a:noFill/>
        </p:spPr>
        <p:txBody>
          <a:bodyPr wrap="none" lIns="0" tIns="0" rIns="0" bIns="0" rtlCol="0">
            <a:spAutoFit/>
          </a:bodyPr>
          <a:lstStyle/>
          <a:p>
            <a:pPr algn="l"/>
            <a:r>
              <a:rPr lang="en-US" sz="600" dirty="0" smtClean="0">
                <a:solidFill>
                  <a:schemeClr val="bg2"/>
                </a:solidFill>
                <a:latin typeface="+mn-lt"/>
              </a:rPr>
              <a:t>EMC CONFIDENTIAL—INTERNAL USE ONLY</a:t>
            </a:r>
          </a:p>
        </p:txBody>
      </p:sp>
    </p:spTree>
    <p:extLst>
      <p:ext uri="{BB962C8B-B14F-4D97-AF65-F5344CB8AC3E}">
        <p14:creationId xmlns:p14="http://schemas.microsoft.com/office/powerpoint/2010/main" val="137200216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photo and Redefine.jpg"/>
          <p:cNvPicPr>
            <a:picLocks noGrp="1" noChangeAspect="1"/>
          </p:cNvPicPr>
          <p:nvPr>
            <p:ph type="pic" idx="11"/>
          </p:nvPr>
        </p:nvPicPr>
        <p:blipFill>
          <a:blip r:embed="rId2" cstate="print">
            <a:extLst>
              <a:ext uri="{28A0092B-C50C-407E-A947-70E740481C1C}">
                <a14:useLocalDpi xmlns:a14="http://schemas.microsoft.com/office/drawing/2010/main"/>
              </a:ext>
            </a:extLst>
          </a:blip>
          <a:srcRect l="3" r="3"/>
          <a:stretch>
            <a:fillRect/>
          </a:stretch>
        </p:blipFill>
        <p:spPr/>
      </p:pic>
      <p:sp>
        <p:nvSpPr>
          <p:cNvPr id="10" name="Rectangle 9"/>
          <p:cNvSpPr/>
          <p:nvPr/>
        </p:nvSpPr>
        <p:spPr>
          <a:xfrm>
            <a:off x="0" y="3647016"/>
            <a:ext cx="9144000" cy="1350963"/>
          </a:xfrm>
          <a:prstGeom prst="rect">
            <a:avLst/>
          </a:prstGeom>
          <a:gradFill flip="none" rotWithShape="1">
            <a:gsLst>
              <a:gs pos="51000">
                <a:schemeClr val="bg1"/>
              </a:gs>
              <a:gs pos="100000">
                <a:schemeClr val="bg1">
                  <a:alpha val="0"/>
                </a:schemeClr>
              </a:gs>
            </a:gsLst>
            <a:lin ang="16200000" scaled="0"/>
            <a:tileRect/>
          </a:gra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p:txBody>
          <a:bodyPr>
            <a:scene3d>
              <a:camera prst="orthographicFront">
                <a:rot lat="0" lon="0" rev="180000"/>
              </a:camera>
              <a:lightRig rig="threePt" dir="t"/>
            </a:scene3d>
          </a:bodyPr>
          <a:lstStyle/>
          <a:p>
            <a:r>
              <a:rPr lang="en-US" dirty="0" smtClean="0">
                <a:latin typeface="Architects Daughter" pitchFamily="2" charset="0"/>
              </a:rPr>
              <a:t>CITI Q3 EMEA Proposal</a:t>
            </a:r>
            <a:endParaRPr lang="en-US" dirty="0">
              <a:latin typeface="Architects Daughter" pitchFamily="2" charset="0"/>
            </a:endParaRPr>
          </a:p>
        </p:txBody>
      </p:sp>
      <p:sp>
        <p:nvSpPr>
          <p:cNvPr id="11" name="Subtitle 10"/>
          <p:cNvSpPr>
            <a:spLocks noGrp="1"/>
          </p:cNvSpPr>
          <p:nvPr>
            <p:ph type="subTitle" idx="1"/>
          </p:nvPr>
        </p:nvSpPr>
        <p:spPr/>
        <p:txBody>
          <a:bodyPr/>
          <a:lstStyle/>
          <a:p>
            <a:r>
              <a:rPr lang="en-IE" dirty="0" smtClean="0">
                <a:latin typeface="Architects Daughter" pitchFamily="2" charset="0"/>
              </a:rPr>
              <a:t>Rob Wilkie</a:t>
            </a:r>
            <a:endParaRPr lang="en-GB" dirty="0">
              <a:latin typeface="Architects Daughter" pitchFamily="2" charset="0"/>
            </a:endParaRPr>
          </a:p>
        </p:txBody>
      </p:sp>
      <p:grpSp>
        <p:nvGrpSpPr>
          <p:cNvPr id="14" name="Group 13"/>
          <p:cNvGrpSpPr/>
          <p:nvPr/>
        </p:nvGrpSpPr>
        <p:grpSpPr>
          <a:xfrm>
            <a:off x="7859395" y="4629149"/>
            <a:ext cx="593222" cy="514350"/>
            <a:chOff x="7618413" y="4303993"/>
            <a:chExt cx="762000" cy="660688"/>
          </a:xfrm>
        </p:grpSpPr>
        <p:sp>
          <p:nvSpPr>
            <p:cNvPr id="15" name="Rectangle 14"/>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EMC logo white_300dpi.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1283131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Contents</a:t>
            </a:r>
            <a:endParaRPr lang="en-GB" dirty="0"/>
          </a:p>
        </p:txBody>
      </p:sp>
      <p:sp>
        <p:nvSpPr>
          <p:cNvPr id="3" name="Content Placeholder 2"/>
          <p:cNvSpPr>
            <a:spLocks noGrp="1"/>
          </p:cNvSpPr>
          <p:nvPr>
            <p:ph sz="quarter" idx="10"/>
          </p:nvPr>
        </p:nvSpPr>
        <p:spPr/>
        <p:txBody>
          <a:bodyPr/>
          <a:lstStyle/>
          <a:p>
            <a:r>
              <a:rPr lang="en-IE" dirty="0" smtClean="0"/>
              <a:t>This deck shows the </a:t>
            </a:r>
          </a:p>
          <a:p>
            <a:pPr lvl="1"/>
            <a:r>
              <a:rPr lang="en-IE" dirty="0" smtClean="0"/>
              <a:t>Overview of elements included</a:t>
            </a:r>
          </a:p>
          <a:p>
            <a:pPr lvl="1"/>
            <a:r>
              <a:rPr lang="en-IE" dirty="0" smtClean="0"/>
              <a:t>Breakdown of elements</a:t>
            </a:r>
          </a:p>
          <a:p>
            <a:pPr lvl="1"/>
            <a:r>
              <a:rPr lang="en-IE" dirty="0" smtClean="0"/>
              <a:t>VPA Pricing	</a:t>
            </a:r>
          </a:p>
          <a:p>
            <a:pPr lvl="1"/>
            <a:endParaRPr lang="en-GB" dirty="0"/>
          </a:p>
        </p:txBody>
      </p:sp>
    </p:spTree>
    <p:extLst>
      <p:ext uri="{BB962C8B-B14F-4D97-AF65-F5344CB8AC3E}">
        <p14:creationId xmlns:p14="http://schemas.microsoft.com/office/powerpoint/2010/main" val="95092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Overview</a:t>
            </a:r>
            <a:endParaRPr lang="en-GB" dirty="0"/>
          </a:p>
        </p:txBody>
      </p:sp>
      <p:sp>
        <p:nvSpPr>
          <p:cNvPr id="3" name="Content Placeholder 2"/>
          <p:cNvSpPr>
            <a:spLocks noGrp="1"/>
          </p:cNvSpPr>
          <p:nvPr>
            <p:ph sz="quarter" idx="10"/>
          </p:nvPr>
        </p:nvSpPr>
        <p:spPr/>
        <p:txBody>
          <a:bodyPr/>
          <a:lstStyle/>
          <a:p>
            <a:pPr marL="0" indent="0">
              <a:buNone/>
            </a:pPr>
            <a:r>
              <a:rPr lang="en-IE" sz="1200" dirty="0" smtClean="0"/>
              <a:t>This document details the products being proposed to Citigroup within EMEA from EMC within the Q3 2014 proposal. </a:t>
            </a:r>
          </a:p>
          <a:p>
            <a:pPr marL="0" indent="0">
              <a:buNone/>
            </a:pPr>
            <a:r>
              <a:rPr lang="en-IE" sz="1200" dirty="0" smtClean="0"/>
              <a:t>In summary, we have included product refreshes for existing EMC VMAXs in RDC and FDC and Clarions in Russia. We are proposing additional VNXs to refresh existing NetApp arrays deployed within RDC, CGC, FDC, Moscow, Budapest and Johannesburg. </a:t>
            </a:r>
          </a:p>
          <a:p>
            <a:pPr marL="0" indent="0">
              <a:buNone/>
            </a:pPr>
            <a:r>
              <a:rPr lang="en-IE" sz="1200" dirty="0" smtClean="0"/>
              <a:t>In addition, we are proposing additional Bronze storage in the form of VNX arrays in RDC, CGC and FDC and additional XtremeIO devices for VDI. </a:t>
            </a:r>
          </a:p>
          <a:p>
            <a:pPr marL="0" indent="0">
              <a:buNone/>
            </a:pPr>
            <a:r>
              <a:rPr lang="en-IE" sz="1200" dirty="0" smtClean="0"/>
              <a:t>The Data Domain backup appliances in RDC and FDC have high utilisation and capacity upgrades for both are proposed.</a:t>
            </a:r>
          </a:p>
          <a:p>
            <a:pPr marL="0" indent="0">
              <a:buNone/>
            </a:pPr>
            <a:r>
              <a:rPr lang="en-IE" sz="1200" dirty="0" smtClean="0"/>
              <a:t>Finally there are VNXs being included for new VSI and </a:t>
            </a:r>
            <a:r>
              <a:rPr lang="en-IE" sz="1200" dirty="0" err="1" smtClean="0"/>
              <a:t>Xenapp</a:t>
            </a:r>
            <a:r>
              <a:rPr lang="en-IE" sz="1200" dirty="0" smtClean="0"/>
              <a:t> projects in RDC and FDC plus a VNX upgrade in plan for Moscow. </a:t>
            </a:r>
            <a:endParaRPr lang="en-GB" sz="1200" dirty="0"/>
          </a:p>
        </p:txBody>
      </p:sp>
    </p:spTree>
    <p:extLst>
      <p:ext uri="{BB962C8B-B14F-4D97-AF65-F5344CB8AC3E}">
        <p14:creationId xmlns:p14="http://schemas.microsoft.com/office/powerpoint/2010/main" val="3545094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Proposal Overview</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2897653960"/>
              </p:ext>
            </p:extLst>
          </p:nvPr>
        </p:nvGraphicFramePr>
        <p:xfrm>
          <a:off x="539552" y="699542"/>
          <a:ext cx="7704855" cy="4191000"/>
        </p:xfrm>
        <a:graphic>
          <a:graphicData uri="http://schemas.openxmlformats.org/drawingml/2006/table">
            <a:tbl>
              <a:tblPr firstRow="1" bandRow="1">
                <a:tableStyleId>{5C22544A-7EE6-4342-B048-85BDC9FD1C3A}</a:tableStyleId>
              </a:tblPr>
              <a:tblGrid>
                <a:gridCol w="1368150"/>
                <a:gridCol w="936104"/>
                <a:gridCol w="5400601"/>
              </a:tblGrid>
              <a:tr h="370840">
                <a:tc>
                  <a:txBody>
                    <a:bodyPr/>
                    <a:lstStyle/>
                    <a:p>
                      <a:r>
                        <a:rPr lang="en-IE" sz="1200" dirty="0" smtClean="0"/>
                        <a:t>Title</a:t>
                      </a:r>
                      <a:endParaRPr lang="en-GB" sz="1200" dirty="0"/>
                    </a:p>
                  </a:txBody>
                  <a:tcPr/>
                </a:tc>
                <a:tc>
                  <a:txBody>
                    <a:bodyPr/>
                    <a:lstStyle/>
                    <a:p>
                      <a:r>
                        <a:rPr lang="en-IE" sz="1200" dirty="0" smtClean="0"/>
                        <a:t>Product</a:t>
                      </a:r>
                      <a:endParaRPr lang="en-GB" sz="1200" dirty="0"/>
                    </a:p>
                  </a:txBody>
                  <a:tcPr/>
                </a:tc>
                <a:tc>
                  <a:txBody>
                    <a:bodyPr/>
                    <a:lstStyle/>
                    <a:p>
                      <a:r>
                        <a:rPr lang="en-IE" sz="1200" dirty="0" smtClean="0"/>
                        <a:t>Description</a:t>
                      </a:r>
                      <a:endParaRPr lang="en-GB" sz="1200" dirty="0"/>
                    </a:p>
                  </a:txBody>
                  <a:tcPr/>
                </a:tc>
              </a:tr>
              <a:tr h="370840">
                <a:tc>
                  <a:txBody>
                    <a:bodyPr/>
                    <a:lstStyle/>
                    <a:p>
                      <a:r>
                        <a:rPr lang="en-IE" sz="1100" dirty="0" smtClean="0"/>
                        <a:t>FAST Refresh</a:t>
                      </a:r>
                      <a:endParaRPr lang="en-GB" sz="1100" dirty="0"/>
                    </a:p>
                  </a:txBody>
                  <a:tcPr/>
                </a:tc>
                <a:tc>
                  <a:txBody>
                    <a:bodyPr/>
                    <a:lstStyle/>
                    <a:p>
                      <a:r>
                        <a:rPr lang="en-IE" sz="1100" dirty="0" smtClean="0"/>
                        <a:t>VMAX</a:t>
                      </a:r>
                      <a:endParaRPr lang="en-GB" sz="1100" dirty="0"/>
                    </a:p>
                  </a:txBody>
                  <a:tcPr/>
                </a:tc>
                <a:tc>
                  <a:txBody>
                    <a:bodyPr/>
                    <a:lstStyle/>
                    <a:p>
                      <a:r>
                        <a:rPr lang="en-IE" sz="1100" dirty="0" smtClean="0"/>
                        <a:t>Refresh</a:t>
                      </a:r>
                      <a:r>
                        <a:rPr lang="en-IE" sz="1100" baseline="0" dirty="0" smtClean="0"/>
                        <a:t> of 3073 and 3004 in RDC and FDC</a:t>
                      </a:r>
                      <a:endParaRPr lang="en-GB" sz="1100" dirty="0"/>
                    </a:p>
                  </a:txBody>
                  <a:tcPr/>
                </a:tc>
              </a:tr>
              <a:tr h="370840">
                <a:tc>
                  <a:txBody>
                    <a:bodyPr/>
                    <a:lstStyle/>
                    <a:p>
                      <a:r>
                        <a:rPr lang="en-IE" sz="1100" dirty="0" smtClean="0"/>
                        <a:t>Russia Clarion</a:t>
                      </a:r>
                      <a:endParaRPr lang="en-GB" sz="1100" dirty="0"/>
                    </a:p>
                  </a:txBody>
                  <a:tcPr/>
                </a:tc>
                <a:tc>
                  <a:txBody>
                    <a:bodyPr/>
                    <a:lstStyle/>
                    <a:p>
                      <a:r>
                        <a:rPr lang="en-IE" sz="1100" dirty="0" smtClean="0"/>
                        <a:t>VNX</a:t>
                      </a:r>
                      <a:endParaRPr lang="en-GB" sz="1100" dirty="0"/>
                    </a:p>
                  </a:txBody>
                  <a:tcPr/>
                </a:tc>
                <a:tc>
                  <a:txBody>
                    <a:bodyPr/>
                    <a:lstStyle/>
                    <a:p>
                      <a:r>
                        <a:rPr lang="en-IE" sz="1100" dirty="0" smtClean="0"/>
                        <a:t>Refresh of existing</a:t>
                      </a:r>
                      <a:r>
                        <a:rPr lang="en-IE" sz="1100" baseline="0" dirty="0" smtClean="0"/>
                        <a:t> 4 x AX4 with 4 x VNX5200</a:t>
                      </a:r>
                      <a:endParaRPr lang="en-GB" sz="1100" dirty="0"/>
                    </a:p>
                  </a:txBody>
                  <a:tcPr/>
                </a:tc>
              </a:tr>
              <a:tr h="370840">
                <a:tc>
                  <a:txBody>
                    <a:bodyPr/>
                    <a:lstStyle/>
                    <a:p>
                      <a:r>
                        <a:rPr lang="en-IE" sz="1100" dirty="0" smtClean="0"/>
                        <a:t>NetApp Refresh</a:t>
                      </a:r>
                      <a:endParaRPr lang="en-GB" sz="1100" dirty="0"/>
                    </a:p>
                  </a:txBody>
                  <a:tcPr/>
                </a:tc>
                <a:tc>
                  <a:txBody>
                    <a:bodyPr/>
                    <a:lstStyle/>
                    <a:p>
                      <a:r>
                        <a:rPr lang="en-IE" sz="1100" dirty="0" smtClean="0"/>
                        <a:t>VNX</a:t>
                      </a:r>
                      <a:endParaRPr lang="en-GB" sz="1100" dirty="0"/>
                    </a:p>
                  </a:txBody>
                  <a:tcPr/>
                </a:tc>
                <a:tc>
                  <a:txBody>
                    <a:bodyPr/>
                    <a:lstStyle/>
                    <a:p>
                      <a:r>
                        <a:rPr lang="en-IE" sz="1100" dirty="0" smtClean="0"/>
                        <a:t>Refresh of remaining NetApp</a:t>
                      </a:r>
                      <a:r>
                        <a:rPr lang="en-IE" sz="1100" baseline="0" dirty="0" smtClean="0"/>
                        <a:t> in RDC, CGC, FDC &amp; </a:t>
                      </a:r>
                      <a:r>
                        <a:rPr lang="en-IE" sz="1100" baseline="0" dirty="0" err="1" smtClean="0"/>
                        <a:t>JoBurg</a:t>
                      </a:r>
                      <a:endParaRPr lang="en-GB" sz="1100" dirty="0"/>
                    </a:p>
                  </a:txBody>
                  <a:tcPr/>
                </a:tc>
              </a:tr>
              <a:tr h="370840">
                <a:tc>
                  <a:txBody>
                    <a:bodyPr/>
                    <a:lstStyle/>
                    <a:p>
                      <a:r>
                        <a:rPr lang="en-IE" sz="1100" dirty="0" smtClean="0"/>
                        <a:t>VSI Refresh</a:t>
                      </a:r>
                      <a:endParaRPr lang="en-GB" sz="1100" dirty="0"/>
                    </a:p>
                  </a:txBody>
                  <a:tcPr/>
                </a:tc>
                <a:tc>
                  <a:txBody>
                    <a:bodyPr/>
                    <a:lstStyle/>
                    <a:p>
                      <a:r>
                        <a:rPr lang="en-IE" sz="1100" dirty="0" smtClean="0"/>
                        <a:t>VNX</a:t>
                      </a:r>
                      <a:endParaRPr lang="en-GB" sz="1100" dirty="0"/>
                    </a:p>
                  </a:txBody>
                  <a:tcPr/>
                </a:tc>
                <a:tc>
                  <a:txBody>
                    <a:bodyPr/>
                    <a:lstStyle/>
                    <a:p>
                      <a:r>
                        <a:rPr lang="en-IE" sz="1100" dirty="0" smtClean="0"/>
                        <a:t>Refresh of NetApp VSI in Moscow</a:t>
                      </a:r>
                      <a:r>
                        <a:rPr lang="en-IE" sz="1100" baseline="0" dirty="0" smtClean="0"/>
                        <a:t> &amp; Budapest</a:t>
                      </a:r>
                      <a:endParaRPr lang="en-GB" sz="1100" dirty="0"/>
                    </a:p>
                  </a:txBody>
                  <a:tcPr/>
                </a:tc>
              </a:tr>
              <a:tr h="370840">
                <a:tc>
                  <a:txBody>
                    <a:bodyPr/>
                    <a:lstStyle/>
                    <a:p>
                      <a:r>
                        <a:rPr lang="en-IE" sz="1100" dirty="0" smtClean="0"/>
                        <a:t>Moscow Upgrade</a:t>
                      </a:r>
                      <a:endParaRPr lang="en-GB" sz="1100" dirty="0"/>
                    </a:p>
                  </a:txBody>
                  <a:tcPr/>
                </a:tc>
                <a:tc>
                  <a:txBody>
                    <a:bodyPr/>
                    <a:lstStyle/>
                    <a:p>
                      <a:r>
                        <a:rPr lang="en-IE" sz="1100" dirty="0" smtClean="0"/>
                        <a:t>VNX</a:t>
                      </a:r>
                      <a:endParaRPr lang="en-GB" sz="1100" dirty="0"/>
                    </a:p>
                  </a:txBody>
                  <a:tcPr/>
                </a:tc>
                <a:tc>
                  <a:txBody>
                    <a:bodyPr/>
                    <a:lstStyle/>
                    <a:p>
                      <a:r>
                        <a:rPr lang="en-IE" sz="1100" dirty="0" smtClean="0"/>
                        <a:t>Capacity upgrade on existing VNX</a:t>
                      </a:r>
                      <a:endParaRPr lang="en-GB" sz="1100" dirty="0"/>
                    </a:p>
                  </a:txBody>
                  <a:tcPr/>
                </a:tc>
              </a:tr>
              <a:tr h="370840">
                <a:tc>
                  <a:txBody>
                    <a:bodyPr/>
                    <a:lstStyle/>
                    <a:p>
                      <a:r>
                        <a:rPr lang="en-IE" sz="1100" dirty="0" err="1" smtClean="0"/>
                        <a:t>Xenapp</a:t>
                      </a:r>
                      <a:r>
                        <a:rPr lang="en-IE" sz="1100" dirty="0" smtClean="0"/>
                        <a:t> Capacity</a:t>
                      </a:r>
                      <a:endParaRPr lang="en-GB" sz="1100" dirty="0"/>
                    </a:p>
                  </a:txBody>
                  <a:tcPr/>
                </a:tc>
                <a:tc>
                  <a:txBody>
                    <a:bodyPr/>
                    <a:lstStyle/>
                    <a:p>
                      <a:r>
                        <a:rPr lang="en-IE" sz="1100" dirty="0" smtClean="0"/>
                        <a:t>VNX</a:t>
                      </a:r>
                      <a:endParaRPr lang="en-GB" sz="1100" dirty="0"/>
                    </a:p>
                  </a:txBody>
                  <a:tcPr/>
                </a:tc>
                <a:tc>
                  <a:txBody>
                    <a:bodyPr/>
                    <a:lstStyle/>
                    <a:p>
                      <a:r>
                        <a:rPr lang="en-IE" sz="1100" dirty="0" smtClean="0"/>
                        <a:t>Additional</a:t>
                      </a:r>
                      <a:r>
                        <a:rPr lang="en-IE" sz="1100" baseline="0" dirty="0" smtClean="0"/>
                        <a:t> VNX in RDC &amp; FDC (5 per site)</a:t>
                      </a:r>
                      <a:endParaRPr lang="en-GB" sz="1100" dirty="0"/>
                    </a:p>
                  </a:txBody>
                  <a:tcPr/>
                </a:tc>
              </a:tr>
              <a:tr h="370840">
                <a:tc>
                  <a:txBody>
                    <a:bodyPr/>
                    <a:lstStyle/>
                    <a:p>
                      <a:r>
                        <a:rPr lang="en-IE" sz="1100" dirty="0" smtClean="0"/>
                        <a:t>VSI Upgrades</a:t>
                      </a:r>
                      <a:endParaRPr lang="en-GB" sz="1100" dirty="0"/>
                    </a:p>
                  </a:txBody>
                  <a:tcPr/>
                </a:tc>
                <a:tc>
                  <a:txBody>
                    <a:bodyPr/>
                    <a:lstStyle/>
                    <a:p>
                      <a:r>
                        <a:rPr lang="en-IE" sz="1100" dirty="0" smtClean="0"/>
                        <a:t>VNX</a:t>
                      </a:r>
                      <a:endParaRPr lang="en-GB" sz="1100" dirty="0"/>
                    </a:p>
                  </a:txBody>
                  <a:tcPr/>
                </a:tc>
                <a:tc>
                  <a:txBody>
                    <a:bodyPr/>
                    <a:lstStyle/>
                    <a:p>
                      <a:r>
                        <a:rPr lang="en-IE" sz="1100" dirty="0" smtClean="0"/>
                        <a:t>Additional VNX in RDC &amp; FDC</a:t>
                      </a:r>
                      <a:r>
                        <a:rPr lang="en-IE" sz="1100" baseline="0" dirty="0" smtClean="0"/>
                        <a:t> (2 per site)</a:t>
                      </a:r>
                      <a:endParaRPr lang="en-GB" sz="1100" dirty="0"/>
                    </a:p>
                  </a:txBody>
                  <a:tcPr/>
                </a:tc>
              </a:tr>
              <a:tr h="370840">
                <a:tc>
                  <a:txBody>
                    <a:bodyPr/>
                    <a:lstStyle/>
                    <a:p>
                      <a:r>
                        <a:rPr lang="en-IE" sz="1100" dirty="0" smtClean="0"/>
                        <a:t>VDI</a:t>
                      </a:r>
                      <a:r>
                        <a:rPr lang="en-IE" sz="1100" baseline="0" dirty="0" smtClean="0"/>
                        <a:t> Upgrades </a:t>
                      </a:r>
                      <a:endParaRPr lang="en-GB" sz="1100" dirty="0"/>
                    </a:p>
                  </a:txBody>
                  <a:tcPr/>
                </a:tc>
                <a:tc>
                  <a:txBody>
                    <a:bodyPr/>
                    <a:lstStyle/>
                    <a:p>
                      <a:r>
                        <a:rPr lang="en-IE" sz="1100" dirty="0" smtClean="0"/>
                        <a:t>XtremeIO</a:t>
                      </a:r>
                      <a:endParaRPr lang="en-GB" sz="1100" dirty="0"/>
                    </a:p>
                  </a:txBody>
                  <a:tcPr/>
                </a:tc>
                <a:tc>
                  <a:txBody>
                    <a:bodyPr/>
                    <a:lstStyle/>
                    <a:p>
                      <a:r>
                        <a:rPr lang="en-IE" sz="1100" dirty="0" smtClean="0"/>
                        <a:t>Additional XtremeIO</a:t>
                      </a:r>
                      <a:r>
                        <a:rPr lang="en-IE" sz="1100" baseline="0" dirty="0" smtClean="0"/>
                        <a:t> in RDC &amp; FDC</a:t>
                      </a:r>
                      <a:endParaRPr lang="en-GB" sz="1100" dirty="0"/>
                    </a:p>
                  </a:txBody>
                  <a:tcPr/>
                </a:tc>
              </a:tr>
              <a:tr h="370840">
                <a:tc>
                  <a:txBody>
                    <a:bodyPr/>
                    <a:lstStyle/>
                    <a:p>
                      <a:r>
                        <a:rPr lang="en-IE" sz="1100" dirty="0" smtClean="0"/>
                        <a:t>Backup Capacity</a:t>
                      </a:r>
                      <a:endParaRPr lang="en-GB" sz="1100" dirty="0"/>
                    </a:p>
                  </a:txBody>
                  <a:tcPr/>
                </a:tc>
                <a:tc>
                  <a:txBody>
                    <a:bodyPr/>
                    <a:lstStyle/>
                    <a:p>
                      <a:r>
                        <a:rPr lang="en-IE" sz="1100" dirty="0" smtClean="0"/>
                        <a:t>Data</a:t>
                      </a:r>
                      <a:r>
                        <a:rPr lang="en-IE" sz="1100" baseline="0" dirty="0" smtClean="0"/>
                        <a:t> Domain</a:t>
                      </a:r>
                      <a:endParaRPr lang="en-GB" sz="1100" dirty="0"/>
                    </a:p>
                  </a:txBody>
                  <a:tcPr/>
                </a:tc>
                <a:tc>
                  <a:txBody>
                    <a:bodyPr/>
                    <a:lstStyle/>
                    <a:p>
                      <a:r>
                        <a:rPr lang="en-IE" sz="1100" dirty="0" smtClean="0"/>
                        <a:t>Additional 90TB for RDC &amp; FDC</a:t>
                      </a:r>
                      <a:endParaRPr lang="en-GB" sz="1100" dirty="0"/>
                    </a:p>
                  </a:txBody>
                  <a:tcPr/>
                </a:tc>
              </a:tr>
              <a:tr h="370840">
                <a:tc>
                  <a:txBody>
                    <a:bodyPr/>
                    <a:lstStyle/>
                    <a:p>
                      <a:r>
                        <a:rPr lang="en-IE" sz="1100" dirty="0" smtClean="0"/>
                        <a:t>Bronze Storage</a:t>
                      </a:r>
                      <a:endParaRPr lang="en-GB" sz="1100" dirty="0"/>
                    </a:p>
                  </a:txBody>
                  <a:tcPr/>
                </a:tc>
                <a:tc>
                  <a:txBody>
                    <a:bodyPr/>
                    <a:lstStyle/>
                    <a:p>
                      <a:r>
                        <a:rPr lang="en-IE" sz="1100" dirty="0" smtClean="0"/>
                        <a:t>VNX</a:t>
                      </a:r>
                      <a:endParaRPr lang="en-GB" sz="1100" dirty="0"/>
                    </a:p>
                  </a:txBody>
                  <a:tcPr/>
                </a:tc>
                <a:tc>
                  <a:txBody>
                    <a:bodyPr/>
                    <a:lstStyle/>
                    <a:p>
                      <a:r>
                        <a:rPr lang="en-IE" sz="1100" dirty="0" smtClean="0"/>
                        <a:t>Bronze</a:t>
                      </a:r>
                      <a:r>
                        <a:rPr lang="en-IE" sz="1100" baseline="0" dirty="0" smtClean="0"/>
                        <a:t> storage capacity for RDC, CGC &amp; FDC</a:t>
                      </a:r>
                      <a:endParaRPr lang="en-GB" sz="1100" dirty="0"/>
                    </a:p>
                  </a:txBody>
                  <a:tcPr/>
                </a:tc>
              </a:tr>
            </a:tbl>
          </a:graphicData>
        </a:graphic>
      </p:graphicFrame>
    </p:spTree>
    <p:extLst>
      <p:ext uri="{BB962C8B-B14F-4D97-AF65-F5344CB8AC3E}">
        <p14:creationId xmlns:p14="http://schemas.microsoft.com/office/powerpoint/2010/main" val="1287170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Detailed Breakdown</a:t>
            </a:r>
            <a:endParaRPr lang="en-GB" dirty="0"/>
          </a:p>
        </p:txBody>
      </p:sp>
    </p:spTree>
    <p:extLst>
      <p:ext uri="{BB962C8B-B14F-4D97-AF65-F5344CB8AC3E}">
        <p14:creationId xmlns:p14="http://schemas.microsoft.com/office/powerpoint/2010/main" val="340749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73100" y="101204"/>
            <a:ext cx="7962900" cy="464343"/>
          </a:xfrm>
          <a:prstGeom prst="rect">
            <a:avLst/>
          </a:prstGeom>
          <a:noFill/>
          <a:ln>
            <a:miter lim="800000"/>
            <a:headEnd/>
            <a:tailEnd/>
          </a:ln>
        </p:spPr>
        <p:txBody>
          <a:bodyPr/>
          <a:lstStyle/>
          <a:p>
            <a:pPr eaLnBrk="0" hangingPunct="0">
              <a:defRPr/>
            </a:pPr>
            <a:r>
              <a:rPr lang="en-GB" sz="2400" u="sng" dirty="0" smtClean="0">
                <a:solidFill>
                  <a:srgbClr val="2C95DD"/>
                </a:solidFill>
                <a:latin typeface="MetaNormalLF-Roman"/>
                <a:ea typeface="+mj-ea"/>
                <a:cs typeface="+mj-cs"/>
              </a:rPr>
              <a:t>FAST VMAX </a:t>
            </a:r>
            <a:r>
              <a:rPr lang="en-GB" sz="2400" u="sng" dirty="0">
                <a:solidFill>
                  <a:srgbClr val="2C95DD"/>
                </a:solidFill>
                <a:latin typeface="MetaNormalLF-Roman"/>
                <a:ea typeface="+mj-ea"/>
                <a:cs typeface="+mj-cs"/>
              </a:rPr>
              <a:t>refresh summary</a:t>
            </a:r>
            <a:endParaRPr lang="en-US" u="sng" dirty="0">
              <a:solidFill>
                <a:srgbClr val="2C95DD"/>
              </a:solidFill>
              <a:latin typeface="MetaNormalLF-Roman"/>
              <a:ea typeface="+mj-ea"/>
              <a:cs typeface="+mj-cs"/>
            </a:endParaRPr>
          </a:p>
        </p:txBody>
      </p:sp>
      <p:sp>
        <p:nvSpPr>
          <p:cNvPr id="6" name="Content Placeholder 2"/>
          <p:cNvSpPr txBox="1">
            <a:spLocks/>
          </p:cNvSpPr>
          <p:nvPr/>
        </p:nvSpPr>
        <p:spPr>
          <a:xfrm>
            <a:off x="342900" y="565546"/>
            <a:ext cx="8559800" cy="1214115"/>
          </a:xfrm>
          <a:prstGeom prst="rect">
            <a:avLst/>
          </a:prstGeom>
          <a:ln>
            <a:noFill/>
          </a:ln>
        </p:spPr>
        <p:txBody>
          <a:bodyPr/>
          <a:lstStyle/>
          <a:p>
            <a:pPr eaLnBrk="0" hangingPunct="0">
              <a:spcBef>
                <a:spcPct val="20000"/>
              </a:spcBef>
              <a:buClr>
                <a:srgbClr val="2C95DD"/>
              </a:buClr>
              <a:defRPr/>
            </a:pPr>
            <a:r>
              <a:rPr lang="en-GB" sz="1600" dirty="0">
                <a:latin typeface="MetaNormalLF-Roman" pitchFamily="34" charset="0"/>
                <a:cs typeface="+mn-cs"/>
              </a:rPr>
              <a:t>This table shows the proposed VMAX refresh </a:t>
            </a:r>
            <a:r>
              <a:rPr lang="en-GB" sz="1600" dirty="0" smtClean="0">
                <a:latin typeface="MetaNormalLF-Roman" pitchFamily="34" charset="0"/>
                <a:cs typeface="+mn-cs"/>
              </a:rPr>
              <a:t>options.</a:t>
            </a:r>
          </a:p>
          <a:p>
            <a:pPr eaLnBrk="0" hangingPunct="0">
              <a:spcBef>
                <a:spcPct val="20000"/>
              </a:spcBef>
              <a:buClr>
                <a:srgbClr val="2C95DD"/>
              </a:buClr>
              <a:defRPr/>
            </a:pPr>
            <a:r>
              <a:rPr lang="en-IE" sz="1600" dirty="0" smtClean="0">
                <a:latin typeface="MetaNormalLF-Roman" pitchFamily="34" charset="0"/>
              </a:rPr>
              <a:t>Note that this is not a like for like replacement. To meet CATE standard configurations, two VMAX 40Ks are required to replace each existing VMAX. This will result in substantially more capacity being delivered and a corresponding significant increase in the IOPS capability when compared to the current storage. </a:t>
            </a:r>
            <a:endParaRPr lang="en-GB" sz="1600" dirty="0" smtClean="0">
              <a:latin typeface="MetaNormalLF-Roman" pitchFamily="34" charset="0"/>
              <a:cs typeface="+mn-cs"/>
            </a:endParaRPr>
          </a:p>
          <a:p>
            <a:pPr eaLnBrk="0" hangingPunct="0">
              <a:spcBef>
                <a:spcPct val="20000"/>
              </a:spcBef>
              <a:buClr>
                <a:srgbClr val="2C95DD"/>
              </a:buClr>
              <a:defRPr/>
            </a:pPr>
            <a:endParaRPr lang="en-US" sz="1600" dirty="0">
              <a:latin typeface="MetaNormalLF-Roman"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805238436"/>
              </p:ext>
            </p:extLst>
          </p:nvPr>
        </p:nvGraphicFramePr>
        <p:xfrm>
          <a:off x="342900" y="2067694"/>
          <a:ext cx="6725456" cy="1585862"/>
        </p:xfrm>
        <a:graphic>
          <a:graphicData uri="http://schemas.openxmlformats.org/drawingml/2006/table">
            <a:tbl>
              <a:tblPr firstRow="1" bandRow="1">
                <a:tableStyleId>{5C22544A-7EE6-4342-B048-85BDC9FD1C3A}</a:tableStyleId>
              </a:tblPr>
              <a:tblGrid>
                <a:gridCol w="1075898"/>
                <a:gridCol w="709908"/>
                <a:gridCol w="1289750"/>
                <a:gridCol w="784675"/>
                <a:gridCol w="793693"/>
                <a:gridCol w="2071532"/>
              </a:tblGrid>
              <a:tr h="516648">
                <a:tc>
                  <a:txBody>
                    <a:bodyPr/>
                    <a:lstStyle/>
                    <a:p>
                      <a:pPr algn="ctr" fontAlgn="b"/>
                      <a:r>
                        <a:rPr lang="en-US" sz="1100" b="0" i="0" u="none" strike="noStrike" dirty="0" smtClean="0">
                          <a:solidFill>
                            <a:schemeClr val="bg1"/>
                          </a:solidFill>
                          <a:effectLst/>
                          <a:latin typeface="Calibri"/>
                        </a:rPr>
                        <a:t>VMAX S/N</a:t>
                      </a:r>
                      <a:endParaRPr lang="en-US" sz="1100" b="0" i="0" u="none" strike="noStrike" dirty="0">
                        <a:solidFill>
                          <a:schemeClr val="bg1"/>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smtClean="0">
                          <a:solidFill>
                            <a:schemeClr val="bg1"/>
                          </a:solidFill>
                          <a:effectLst/>
                          <a:latin typeface="Calibri"/>
                        </a:rPr>
                        <a:t>Location</a:t>
                      </a:r>
                      <a:endParaRPr lang="en-US" sz="1100" b="0" i="0" u="none" strike="noStrike" dirty="0">
                        <a:solidFill>
                          <a:schemeClr val="bg1"/>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1100" b="0" i="0" u="none" strike="noStrike" kern="1200" dirty="0" smtClean="0">
                          <a:solidFill>
                            <a:schemeClr val="bg1"/>
                          </a:solidFill>
                          <a:effectLst/>
                          <a:latin typeface="Calibri"/>
                          <a:ea typeface="+mn-ea"/>
                          <a:cs typeface="+mn-cs"/>
                        </a:rPr>
                        <a:t>New VMAX array</a:t>
                      </a:r>
                      <a:endParaRPr lang="en-US" sz="1100" b="0" i="0" u="none" strike="noStrike" kern="1200" dirty="0">
                        <a:solidFill>
                          <a:schemeClr val="bg1"/>
                        </a:solidFill>
                        <a:effectLst/>
                        <a:latin typeface="Calibri"/>
                        <a:ea typeface="+mn-ea"/>
                        <a:cs typeface="+mn-cs"/>
                      </a:endParaRPr>
                    </a:p>
                  </a:txBody>
                  <a:tcPr marL="7955" marR="7955" marT="59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100" b="0" i="0" u="none" strike="noStrike" kern="1200" dirty="0" smtClean="0">
                          <a:solidFill>
                            <a:schemeClr val="bg1"/>
                          </a:solidFill>
                          <a:effectLst/>
                          <a:latin typeface="Calibri"/>
                          <a:ea typeface="+mn-ea"/>
                          <a:cs typeface="+mn-cs"/>
                        </a:rPr>
                        <a:t>Current Usable (TB)</a:t>
                      </a:r>
                      <a:endParaRPr lang="en-US" sz="1100" b="0" i="0" u="none" strike="noStrike" kern="1200" dirty="0">
                        <a:solidFill>
                          <a:schemeClr val="bg1"/>
                        </a:solidFill>
                        <a:effectLst/>
                        <a:latin typeface="Calibri"/>
                        <a:ea typeface="+mn-ea"/>
                        <a:cs typeface="+mn-cs"/>
                      </a:endParaRPr>
                    </a:p>
                  </a:txBody>
                  <a:tcPr marL="7955" marR="7955" marT="59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100" b="0" i="0" u="none" strike="noStrike" kern="1200" dirty="0" smtClean="0">
                          <a:solidFill>
                            <a:schemeClr val="bg1"/>
                          </a:solidFill>
                          <a:effectLst/>
                          <a:latin typeface="Calibri"/>
                          <a:ea typeface="+mn-ea"/>
                          <a:cs typeface="+mn-cs"/>
                        </a:rPr>
                        <a:t>New Usable (TB)</a:t>
                      </a:r>
                      <a:endParaRPr lang="en-US" sz="1100" b="0" i="0" u="none" strike="noStrike" kern="1200" dirty="0">
                        <a:solidFill>
                          <a:schemeClr val="bg1"/>
                        </a:solidFill>
                        <a:effectLst/>
                        <a:latin typeface="Calibri"/>
                        <a:ea typeface="+mn-ea"/>
                        <a:cs typeface="+mn-cs"/>
                      </a:endParaRPr>
                    </a:p>
                  </a:txBody>
                  <a:tcPr marL="7955" marR="7955" marT="59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100" b="0" i="0" u="none" strike="noStrike" kern="1200" dirty="0">
                          <a:solidFill>
                            <a:schemeClr val="bg1"/>
                          </a:solidFill>
                          <a:effectLst/>
                          <a:latin typeface="Calibri"/>
                          <a:ea typeface="+mn-ea"/>
                          <a:cs typeface="+mn-cs"/>
                        </a:rPr>
                        <a:t>Comment</a:t>
                      </a:r>
                    </a:p>
                  </a:txBody>
                  <a:tcPr marL="7955" marR="7955" marT="59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9004">
                <a:tc rowSpan="2">
                  <a:txBody>
                    <a:bodyPr/>
                    <a:lstStyle/>
                    <a:p>
                      <a:pPr marL="0" algn="ctr" defTabSz="914400" rtl="0" eaLnBrk="1" latinLnBrk="0" hangingPunct="1"/>
                      <a:r>
                        <a:rPr lang="en-GB" sz="800" b="1" kern="1200" dirty="0" smtClean="0">
                          <a:solidFill>
                            <a:schemeClr val="dk1"/>
                          </a:solidFill>
                          <a:latin typeface="Arial" charset="0"/>
                          <a:ea typeface="+mn-ea"/>
                          <a:cs typeface="Arial" charset="0"/>
                        </a:rPr>
                        <a:t>CK292603004</a:t>
                      </a:r>
                      <a:endParaRPr lang="en-US" sz="800" b="1" kern="1200" dirty="0">
                        <a:solidFill>
                          <a:schemeClr val="dk1"/>
                        </a:solidFill>
                        <a:latin typeface="Arial" charset="0"/>
                        <a:ea typeface="+mn-ea"/>
                        <a:cs typeface="Arial" charset="0"/>
                      </a:endParaRPr>
                    </a:p>
                  </a:txBody>
                  <a:tcPr marT="34289" marB="342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algn="ctr" defTabSz="914400" rtl="0" eaLnBrk="1" latinLnBrk="0" hangingPunct="1"/>
                      <a:r>
                        <a:rPr lang="en-GB" sz="800" b="1" kern="1200" dirty="0" smtClean="0">
                          <a:solidFill>
                            <a:schemeClr val="dk1"/>
                          </a:solidFill>
                          <a:latin typeface="Arial" charset="0"/>
                          <a:ea typeface="+mn-ea"/>
                          <a:cs typeface="Arial" charset="0"/>
                        </a:rPr>
                        <a:t>FDC</a:t>
                      </a:r>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GB" sz="800" b="1" kern="1200" dirty="0" smtClean="0">
                          <a:solidFill>
                            <a:schemeClr val="dk1"/>
                          </a:solidFill>
                          <a:latin typeface="Arial" charset="0"/>
                          <a:ea typeface="+mn-ea"/>
                          <a:cs typeface="Arial" charset="0"/>
                        </a:rPr>
                        <a:t>VMAX40K-19g</a:t>
                      </a:r>
                      <a:endParaRPr lang="en-US" sz="800" b="1" kern="1200" dirty="0" smtClean="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420</a:t>
                      </a:r>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217</a:t>
                      </a:r>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GB" sz="800" b="0" i="0" u="none" strike="noStrike" dirty="0" smtClean="0">
                          <a:solidFill>
                            <a:srgbClr val="000000"/>
                          </a:solidFill>
                          <a:effectLst/>
                          <a:latin typeface="Calibri"/>
                        </a:rPr>
                        <a:t>Total usable=534 consist of 2 new silver Non-rep FAST-VP arrays 1 x small(19g) +1 x medium 11f - Note: approx. 114TB growth </a:t>
                      </a:r>
                      <a:endParaRPr lang="en-US" sz="800" b="0" i="0" u="none" strike="noStrike" dirty="0" smtClean="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5603">
                <a:tc vMerge="1">
                  <a:txBody>
                    <a:bodyPr/>
                    <a:lstStyle/>
                    <a:p>
                      <a:endParaRPr lang="en-US"/>
                    </a:p>
                  </a:txBody>
                  <a:tcPr/>
                </a:tc>
                <a:tc vMerge="1">
                  <a:txBody>
                    <a:bodyPr/>
                    <a:lstStyle/>
                    <a:p>
                      <a:endParaRPr lang="en-US"/>
                    </a:p>
                  </a:txBody>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GB" sz="800" b="1" kern="1200" dirty="0" smtClean="0">
                          <a:solidFill>
                            <a:schemeClr val="dk1"/>
                          </a:solidFill>
                          <a:latin typeface="Arial" charset="0"/>
                          <a:ea typeface="+mn-ea"/>
                          <a:cs typeface="Arial" charset="0"/>
                        </a:rPr>
                        <a:t>VMAX40K-11f</a:t>
                      </a:r>
                      <a:endParaRPr lang="en-US" sz="800" b="1" kern="1200" dirty="0" smtClean="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317</a:t>
                      </a:r>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250654">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b="1" kern="1200" dirty="0" smtClean="0">
                          <a:solidFill>
                            <a:schemeClr val="dk1"/>
                          </a:solidFill>
                          <a:latin typeface="Arial" charset="0"/>
                          <a:ea typeface="+mn-ea"/>
                          <a:cs typeface="Arial" charset="0"/>
                        </a:rPr>
                        <a:t>CK292603073</a:t>
                      </a:r>
                    </a:p>
                  </a:txBody>
                  <a:tcPr marT="34289" marB="342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GB" sz="800" b="1" dirty="0" smtClean="0">
                          <a:latin typeface="Arial" charset="0"/>
                          <a:cs typeface="Arial" charset="0"/>
                        </a:rPr>
                        <a:t>RDC</a:t>
                      </a:r>
                      <a:endParaRPr lang="en-US" sz="8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VMAX40K-19g</a:t>
                      </a:r>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375</a:t>
                      </a:r>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217</a:t>
                      </a:r>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GB" sz="800" b="0" i="0" u="none" strike="noStrike" dirty="0" smtClean="0">
                          <a:solidFill>
                            <a:srgbClr val="000000"/>
                          </a:solidFill>
                          <a:effectLst/>
                          <a:latin typeface="Calibri"/>
                        </a:rPr>
                        <a:t>Total usable=534 consist of 2 new silver Non-rep FAST-VP arrays 1 x small(19g) +1 x medium 11f - Note: approx. 159TB growth </a:t>
                      </a:r>
                      <a:endParaRPr lang="en-US" sz="800" b="0" i="0" u="none" strike="noStrike" dirty="0" smtClean="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953">
                <a:tc vMerge="1">
                  <a:txBody>
                    <a:bodyPr/>
                    <a:lstStyle/>
                    <a:p>
                      <a:endParaRPr lang="en-US"/>
                    </a:p>
                  </a:txBody>
                  <a:tcPr/>
                </a:tc>
                <a:tc vMerge="1">
                  <a:txBody>
                    <a:bodyPr/>
                    <a:lstStyle/>
                    <a:p>
                      <a:endParaRPr lang="en-US"/>
                    </a:p>
                  </a:txBody>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VMAX40K-11f</a:t>
                      </a:r>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317</a:t>
                      </a:r>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bl>
          </a:graphicData>
        </a:graphic>
      </p:graphicFrame>
      <p:sp>
        <p:nvSpPr>
          <p:cNvPr id="2" name="TextBox 1"/>
          <p:cNvSpPr txBox="1"/>
          <p:nvPr/>
        </p:nvSpPr>
        <p:spPr>
          <a:xfrm>
            <a:off x="467544" y="3075806"/>
            <a:ext cx="7344816" cy="369332"/>
          </a:xfrm>
          <a:prstGeom prst="rect">
            <a:avLst/>
          </a:prstGeom>
          <a:noFill/>
        </p:spPr>
        <p:txBody>
          <a:bodyPr wrap="square" rtlCol="0">
            <a:spAutoFit/>
          </a:bodyPr>
          <a:lstStyle/>
          <a:p>
            <a:endParaRPr lang="en-GB" dirty="0" err="1" smtClean="0">
              <a:solidFill>
                <a:schemeClr val="bg2"/>
              </a:solidFill>
            </a:endParaRPr>
          </a:p>
        </p:txBody>
      </p:sp>
    </p:spTree>
    <p:extLst>
      <p:ext uri="{BB962C8B-B14F-4D97-AF65-F5344CB8AC3E}">
        <p14:creationId xmlns:p14="http://schemas.microsoft.com/office/powerpoint/2010/main" val="3417466972"/>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73100" y="101204"/>
            <a:ext cx="7962900" cy="857250"/>
          </a:xfrm>
          <a:prstGeom prst="rect">
            <a:avLst/>
          </a:prstGeom>
          <a:noFill/>
          <a:ln>
            <a:miter lim="800000"/>
            <a:headEnd/>
            <a:tailEnd/>
          </a:ln>
        </p:spPr>
        <p:txBody>
          <a:bodyPr/>
          <a:lstStyle/>
          <a:p>
            <a:pPr eaLnBrk="0" hangingPunct="0">
              <a:defRPr/>
            </a:pPr>
            <a:r>
              <a:rPr lang="en-GB" sz="2400" u="sng" dirty="0" smtClean="0">
                <a:solidFill>
                  <a:srgbClr val="2C95DD"/>
                </a:solidFill>
                <a:latin typeface="MetaNormalLF-Roman"/>
                <a:ea typeface="+mj-ea"/>
                <a:cs typeface="+mj-cs"/>
              </a:rPr>
              <a:t>Moscow AX4 </a:t>
            </a:r>
            <a:r>
              <a:rPr lang="en-GB" sz="2400" u="sng" dirty="0">
                <a:solidFill>
                  <a:srgbClr val="2C95DD"/>
                </a:solidFill>
                <a:latin typeface="MetaNormalLF-Roman"/>
                <a:ea typeface="+mj-ea"/>
                <a:cs typeface="+mj-cs"/>
              </a:rPr>
              <a:t>refresh summary</a:t>
            </a:r>
            <a:endParaRPr lang="en-US" u="sng" dirty="0">
              <a:solidFill>
                <a:srgbClr val="2C95DD"/>
              </a:solidFill>
              <a:latin typeface="MetaNormalLF-Roman"/>
              <a:ea typeface="+mj-ea"/>
              <a:cs typeface="+mj-cs"/>
            </a:endParaRPr>
          </a:p>
        </p:txBody>
      </p:sp>
      <p:graphicFrame>
        <p:nvGraphicFramePr>
          <p:cNvPr id="5" name="Table 4"/>
          <p:cNvGraphicFramePr>
            <a:graphicFrameLocks noGrp="1"/>
          </p:cNvGraphicFramePr>
          <p:nvPr>
            <p:extLst>
              <p:ext uri="{D42A27DB-BD31-4B8C-83A1-F6EECF244321}">
                <p14:modId xmlns:p14="http://schemas.microsoft.com/office/powerpoint/2010/main" val="2305058339"/>
              </p:ext>
            </p:extLst>
          </p:nvPr>
        </p:nvGraphicFramePr>
        <p:xfrm>
          <a:off x="200025" y="1110854"/>
          <a:ext cx="6899934" cy="2083594"/>
        </p:xfrm>
        <a:graphic>
          <a:graphicData uri="http://schemas.openxmlformats.org/drawingml/2006/table">
            <a:tbl>
              <a:tblPr firstRow="1" bandRow="1">
                <a:tableStyleId>{5C22544A-7EE6-4342-B048-85BDC9FD1C3A}</a:tableStyleId>
              </a:tblPr>
              <a:tblGrid>
                <a:gridCol w="1466967"/>
                <a:gridCol w="676329"/>
                <a:gridCol w="1012050"/>
                <a:gridCol w="805031"/>
                <a:gridCol w="814283"/>
                <a:gridCol w="2125274"/>
              </a:tblGrid>
              <a:tr h="516666">
                <a:tc>
                  <a:txBody>
                    <a:bodyPr/>
                    <a:lstStyle/>
                    <a:p>
                      <a:pPr algn="ctr" fontAlgn="b"/>
                      <a:r>
                        <a:rPr lang="en-US" sz="1100" b="0" i="0" u="none" strike="noStrike" dirty="0" smtClean="0">
                          <a:solidFill>
                            <a:schemeClr val="bg1"/>
                          </a:solidFill>
                          <a:effectLst/>
                          <a:latin typeface="Calibri"/>
                        </a:rPr>
                        <a:t>AX4</a:t>
                      </a:r>
                      <a:endParaRPr lang="en-US" sz="1100" b="0" i="0" u="none" strike="noStrike" dirty="0">
                        <a:solidFill>
                          <a:schemeClr val="bg1"/>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smtClean="0">
                          <a:solidFill>
                            <a:schemeClr val="bg1"/>
                          </a:solidFill>
                          <a:effectLst/>
                          <a:latin typeface="Calibri"/>
                        </a:rPr>
                        <a:t>Location</a:t>
                      </a:r>
                      <a:endParaRPr lang="en-US" sz="1100" b="0" i="0" u="none" strike="noStrike" dirty="0">
                        <a:solidFill>
                          <a:schemeClr val="bg1"/>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1100" b="0" i="0" u="none" strike="noStrike" kern="1200" dirty="0" smtClean="0">
                          <a:solidFill>
                            <a:schemeClr val="bg1"/>
                          </a:solidFill>
                          <a:effectLst/>
                          <a:latin typeface="Calibri"/>
                          <a:ea typeface="+mn-ea"/>
                          <a:cs typeface="+mn-cs"/>
                        </a:rPr>
                        <a:t>New VNX array</a:t>
                      </a:r>
                      <a:endParaRPr lang="en-US" sz="1100" b="0" i="0" u="none" strike="noStrike" kern="1200" dirty="0">
                        <a:solidFill>
                          <a:schemeClr val="bg1"/>
                        </a:solidFill>
                        <a:effectLst/>
                        <a:latin typeface="Calibri"/>
                        <a:ea typeface="+mn-ea"/>
                        <a:cs typeface="+mn-cs"/>
                      </a:endParaRPr>
                    </a:p>
                  </a:txBody>
                  <a:tcPr marL="7955" marR="7955" marT="59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100" b="0" i="0" u="none" strike="noStrike" kern="1200" dirty="0" smtClean="0">
                          <a:solidFill>
                            <a:schemeClr val="bg1"/>
                          </a:solidFill>
                          <a:effectLst/>
                          <a:latin typeface="Calibri"/>
                          <a:ea typeface="+mn-ea"/>
                          <a:cs typeface="+mn-cs"/>
                        </a:rPr>
                        <a:t>Current Usable (TB)</a:t>
                      </a:r>
                      <a:endParaRPr lang="en-US" sz="1100" b="0" i="0" u="none" strike="noStrike" kern="1200" dirty="0">
                        <a:solidFill>
                          <a:schemeClr val="bg1"/>
                        </a:solidFill>
                        <a:effectLst/>
                        <a:latin typeface="Calibri"/>
                        <a:ea typeface="+mn-ea"/>
                        <a:cs typeface="+mn-cs"/>
                      </a:endParaRPr>
                    </a:p>
                  </a:txBody>
                  <a:tcPr marL="7955" marR="7955" marT="59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100" b="0" i="0" u="none" strike="noStrike" kern="1200" dirty="0" smtClean="0">
                          <a:solidFill>
                            <a:schemeClr val="bg1"/>
                          </a:solidFill>
                          <a:effectLst/>
                          <a:latin typeface="Calibri"/>
                          <a:ea typeface="+mn-ea"/>
                          <a:cs typeface="+mn-cs"/>
                        </a:rPr>
                        <a:t>New Usable (TB)</a:t>
                      </a:r>
                      <a:endParaRPr lang="en-US" sz="1100" b="0" i="0" u="none" strike="noStrike" kern="1200" dirty="0">
                        <a:solidFill>
                          <a:schemeClr val="bg1"/>
                        </a:solidFill>
                        <a:effectLst/>
                        <a:latin typeface="Calibri"/>
                        <a:ea typeface="+mn-ea"/>
                        <a:cs typeface="+mn-cs"/>
                      </a:endParaRPr>
                    </a:p>
                  </a:txBody>
                  <a:tcPr marL="7955" marR="7955" marT="59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100" b="0" i="0" u="none" strike="noStrike" kern="1200" dirty="0">
                          <a:solidFill>
                            <a:schemeClr val="bg1"/>
                          </a:solidFill>
                          <a:effectLst/>
                          <a:latin typeface="Calibri"/>
                          <a:ea typeface="+mn-ea"/>
                          <a:cs typeface="+mn-cs"/>
                        </a:rPr>
                        <a:t>Comment</a:t>
                      </a:r>
                    </a:p>
                  </a:txBody>
                  <a:tcPr marL="7955" marR="7955" marT="596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0969">
                <a:tc>
                  <a:txBody>
                    <a:bodyPr/>
                    <a:lstStyle/>
                    <a:p>
                      <a:pPr marL="0" algn="ctr" defTabSz="914400" rtl="0" eaLnBrk="1" latinLnBrk="0" hangingPunct="1"/>
                      <a:endParaRPr lang="en-GB" sz="800" b="1" kern="1200" dirty="0" smtClean="0">
                        <a:solidFill>
                          <a:schemeClr val="dk1"/>
                        </a:solidFill>
                        <a:latin typeface="Arial" charset="0"/>
                        <a:ea typeface="+mn-ea"/>
                        <a:cs typeface="Arial" charset="0"/>
                      </a:endParaRPr>
                    </a:p>
                    <a:p>
                      <a:pPr marL="0" algn="ctr" defTabSz="914400" rtl="0" eaLnBrk="1" latinLnBrk="0" hangingPunct="1"/>
                      <a:r>
                        <a:rPr lang="en-GB" sz="800" b="1" kern="1200" dirty="0" smtClean="0">
                          <a:solidFill>
                            <a:schemeClr val="dk1"/>
                          </a:solidFill>
                          <a:latin typeface="Arial" charset="0"/>
                          <a:ea typeface="+mn-ea"/>
                          <a:cs typeface="Arial" charset="0"/>
                        </a:rPr>
                        <a:t>SL7E9101300054</a:t>
                      </a:r>
                      <a:endParaRPr lang="en-US" sz="800" b="1" kern="1200" dirty="0">
                        <a:solidFill>
                          <a:schemeClr val="dk1"/>
                        </a:solidFill>
                        <a:latin typeface="Arial" charset="0"/>
                        <a:ea typeface="+mn-ea"/>
                        <a:cs typeface="Arial" charset="0"/>
                      </a:endParaRPr>
                    </a:p>
                  </a:txBody>
                  <a:tcPr marL="91433" marR="91433" marT="34289" marB="342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800" b="1" dirty="0" smtClean="0">
                          <a:latin typeface="Arial" charset="0"/>
                          <a:cs typeface="Arial" charset="0"/>
                        </a:rPr>
                        <a:t>Russia</a:t>
                      </a:r>
                    </a:p>
                    <a:p>
                      <a:pPr algn="ctr"/>
                      <a:endParaRPr lang="en-US" sz="8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VNX5200</a:t>
                      </a:r>
                    </a:p>
                    <a:p>
                      <a:pPr marL="0" algn="ctr" defTabSz="914400" rtl="0" eaLnBrk="1" fontAlgn="b" latinLnBrk="0" hangingPunct="1"/>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en-GB" sz="800" b="1" kern="1200" dirty="0" smtClean="0">
                        <a:solidFill>
                          <a:schemeClr val="dk1"/>
                        </a:solidFill>
                        <a:latin typeface="Arial" charset="0"/>
                        <a:ea typeface="+mn-ea"/>
                        <a:cs typeface="Arial" charset="0"/>
                      </a:endParaRPr>
                    </a:p>
                    <a:p>
                      <a:pPr marL="0" algn="ctr" defTabSz="914400" rtl="0" eaLnBrk="1" latinLnBrk="0" hangingPunct="1"/>
                      <a:r>
                        <a:rPr lang="en-GB" sz="800" b="1" kern="1200" dirty="0" smtClean="0">
                          <a:solidFill>
                            <a:schemeClr val="dk1"/>
                          </a:solidFill>
                          <a:latin typeface="Arial" charset="0"/>
                          <a:ea typeface="+mn-ea"/>
                          <a:cs typeface="Arial" charset="0"/>
                        </a:rPr>
                        <a:t>7</a:t>
                      </a:r>
                    </a:p>
                  </a:txBody>
                  <a:tcPr marL="91433" marR="91433" marT="34289" marB="342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8.9</a:t>
                      </a:r>
                    </a:p>
                    <a:p>
                      <a:pPr marL="0" algn="ctr" defTabSz="914400" rtl="0" eaLnBrk="1" fontAlgn="b" latinLnBrk="0" hangingPunct="1"/>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800" b="0" i="0" u="none" strike="noStrike" dirty="0" smtClean="0">
                          <a:solidFill>
                            <a:srgbClr val="000000"/>
                          </a:solidFill>
                          <a:effectLst/>
                          <a:latin typeface="Calibri"/>
                        </a:rPr>
                        <a:t>Using 74 x 300GB 15K</a:t>
                      </a:r>
                      <a:r>
                        <a:rPr lang="en-GB" sz="800" b="0" i="0" u="none" strike="noStrike" baseline="0" dirty="0" smtClean="0">
                          <a:solidFill>
                            <a:srgbClr val="000000"/>
                          </a:solidFill>
                          <a:effectLst/>
                          <a:latin typeface="Calibri"/>
                        </a:rPr>
                        <a:t> SAS drives R1+0</a:t>
                      </a:r>
                      <a:endParaRPr lang="en-US" sz="800" b="0" i="0" u="none" strike="noStrike" dirty="0" smtClean="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0969">
                <a:tc>
                  <a:txBody>
                    <a:bodyPr/>
                    <a:lstStyle/>
                    <a:p>
                      <a:pPr marL="0" algn="ctr" defTabSz="914400" rtl="0" eaLnBrk="1" latinLnBrk="0" hangingPunct="1"/>
                      <a:endParaRPr lang="en-GB" sz="800" b="1" kern="1200" dirty="0" smtClean="0">
                        <a:solidFill>
                          <a:schemeClr val="dk1"/>
                        </a:solidFill>
                        <a:latin typeface="Arial" charset="0"/>
                        <a:ea typeface="+mn-ea"/>
                        <a:cs typeface="Arial" charset="0"/>
                      </a:endParaRPr>
                    </a:p>
                    <a:p>
                      <a:pPr marL="0" algn="ctr" defTabSz="914400" rtl="0" eaLnBrk="1" latinLnBrk="0" hangingPunct="1"/>
                      <a:r>
                        <a:rPr lang="en-GB" sz="800" b="1" kern="1200" dirty="0" smtClean="0">
                          <a:solidFill>
                            <a:schemeClr val="dk1"/>
                          </a:solidFill>
                          <a:latin typeface="Arial" charset="0"/>
                          <a:ea typeface="+mn-ea"/>
                          <a:cs typeface="Arial" charset="0"/>
                        </a:rPr>
                        <a:t>SL7E9101300062</a:t>
                      </a:r>
                      <a:endParaRPr lang="en-US" sz="800" b="1" kern="1200" dirty="0">
                        <a:solidFill>
                          <a:schemeClr val="dk1"/>
                        </a:solidFill>
                        <a:latin typeface="Arial" charset="0"/>
                        <a:ea typeface="+mn-ea"/>
                        <a:cs typeface="Arial" charset="0"/>
                      </a:endParaRPr>
                    </a:p>
                  </a:txBody>
                  <a:tcPr marL="91433" marR="91433" marT="34289" marB="342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800" b="1" dirty="0" smtClean="0">
                          <a:latin typeface="Arial" charset="0"/>
                          <a:cs typeface="Arial" charset="0"/>
                        </a:rPr>
                        <a:t>Russia</a:t>
                      </a:r>
                    </a:p>
                    <a:p>
                      <a:pPr algn="ctr"/>
                      <a:endParaRPr lang="en-GB" sz="800" b="1" dirty="0" smtClean="0">
                        <a:latin typeface="Arial" charset="0"/>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VNX5200</a:t>
                      </a:r>
                    </a:p>
                    <a:p>
                      <a:pPr marL="0" algn="ctr" defTabSz="914400" rtl="0" eaLnBrk="1" fontAlgn="b" latinLnBrk="0" hangingPunct="1"/>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en-GB" sz="800" b="1" kern="1200" dirty="0" smtClean="0">
                        <a:solidFill>
                          <a:schemeClr val="dk1"/>
                        </a:solidFill>
                        <a:latin typeface="Arial" charset="0"/>
                        <a:ea typeface="+mn-ea"/>
                        <a:cs typeface="Arial" charset="0"/>
                      </a:endParaRPr>
                    </a:p>
                    <a:p>
                      <a:pPr marL="0" algn="ctr" defTabSz="914400" rtl="0" eaLnBrk="1" latinLnBrk="0" hangingPunct="1"/>
                      <a:r>
                        <a:rPr lang="en-GB" sz="800" b="1" kern="1200" dirty="0" smtClean="0">
                          <a:solidFill>
                            <a:schemeClr val="dk1"/>
                          </a:solidFill>
                          <a:latin typeface="Arial" charset="0"/>
                          <a:ea typeface="+mn-ea"/>
                          <a:cs typeface="Arial" charset="0"/>
                        </a:rPr>
                        <a:t>7</a:t>
                      </a:r>
                    </a:p>
                  </a:txBody>
                  <a:tcPr marL="91433" marR="91433" marT="34289" marB="342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8.9</a:t>
                      </a:r>
                    </a:p>
                    <a:p>
                      <a:pPr marL="0" algn="ctr" defTabSz="914400" rtl="0" eaLnBrk="1" fontAlgn="b" latinLnBrk="0" hangingPunct="1"/>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800" b="0" i="0" u="none" strike="noStrike" dirty="0" smtClean="0">
                          <a:solidFill>
                            <a:srgbClr val="000000"/>
                          </a:solidFill>
                          <a:effectLst/>
                          <a:latin typeface="Calibri"/>
                        </a:rPr>
                        <a:t>Using 74 x 300GB 15K</a:t>
                      </a:r>
                      <a:r>
                        <a:rPr lang="en-GB" sz="800" b="0" i="0" u="none" strike="noStrike" baseline="0" dirty="0" smtClean="0">
                          <a:solidFill>
                            <a:srgbClr val="000000"/>
                          </a:solidFill>
                          <a:effectLst/>
                          <a:latin typeface="Calibri"/>
                        </a:rPr>
                        <a:t> SAS drives R1+0</a:t>
                      </a:r>
                      <a:endParaRPr lang="en-US" sz="8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021">
                <a:tc>
                  <a:txBody>
                    <a:bodyPr/>
                    <a:lstStyle/>
                    <a:p>
                      <a:pPr marL="0" algn="ctr" defTabSz="914400" rtl="0" eaLnBrk="1" latinLnBrk="0" hangingPunct="1"/>
                      <a:endParaRPr lang="en-GB" sz="800" b="1" kern="1200" dirty="0" smtClean="0">
                        <a:solidFill>
                          <a:schemeClr val="dk1"/>
                        </a:solidFill>
                        <a:latin typeface="Arial" charset="0"/>
                        <a:ea typeface="+mn-ea"/>
                        <a:cs typeface="Arial" charset="0"/>
                      </a:endParaRPr>
                    </a:p>
                    <a:p>
                      <a:pPr marL="0" algn="ctr" defTabSz="914400" rtl="0" eaLnBrk="1" latinLnBrk="0" hangingPunct="1"/>
                      <a:r>
                        <a:rPr lang="en-GB" sz="800" b="1" kern="1200" dirty="0" smtClean="0">
                          <a:solidFill>
                            <a:schemeClr val="dk1"/>
                          </a:solidFill>
                          <a:latin typeface="Arial" charset="0"/>
                          <a:ea typeface="+mn-ea"/>
                          <a:cs typeface="Arial" charset="0"/>
                        </a:rPr>
                        <a:t>FCNMM113000127</a:t>
                      </a:r>
                      <a:endParaRPr lang="en-US" sz="800" b="1" kern="1200" dirty="0">
                        <a:solidFill>
                          <a:schemeClr val="dk1"/>
                        </a:solidFill>
                        <a:latin typeface="Arial" charset="0"/>
                        <a:ea typeface="+mn-ea"/>
                        <a:cs typeface="Arial" charset="0"/>
                      </a:endParaRPr>
                    </a:p>
                  </a:txBody>
                  <a:tcPr marL="91433" marR="91433" marT="34289" marB="342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800" b="1" dirty="0" smtClean="0">
                          <a:latin typeface="Arial" charset="0"/>
                          <a:cs typeface="Arial" charset="0"/>
                        </a:rPr>
                        <a:t>Russia</a:t>
                      </a:r>
                    </a:p>
                    <a:p>
                      <a:pPr algn="ctr"/>
                      <a:endParaRPr lang="en-US" sz="8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VNX5200</a:t>
                      </a:r>
                    </a:p>
                    <a:p>
                      <a:pPr marL="0" algn="ctr" defTabSz="914400" rtl="0" eaLnBrk="1" fontAlgn="b" latinLnBrk="0" hangingPunct="1"/>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en-GB" sz="800" b="1" kern="1200" dirty="0" smtClean="0">
                        <a:solidFill>
                          <a:schemeClr val="dk1"/>
                        </a:solidFill>
                        <a:latin typeface="Arial" charset="0"/>
                        <a:ea typeface="+mn-ea"/>
                        <a:cs typeface="Arial" charset="0"/>
                      </a:endParaRPr>
                    </a:p>
                    <a:p>
                      <a:pPr marL="0" algn="ctr" defTabSz="914400" rtl="0" eaLnBrk="1" latinLnBrk="0" hangingPunct="1"/>
                      <a:r>
                        <a:rPr lang="en-GB" sz="800" b="1" kern="1200" dirty="0" smtClean="0">
                          <a:solidFill>
                            <a:schemeClr val="dk1"/>
                          </a:solidFill>
                          <a:latin typeface="Arial" charset="0"/>
                          <a:ea typeface="+mn-ea"/>
                          <a:cs typeface="Arial" charset="0"/>
                        </a:rPr>
                        <a:t>4</a:t>
                      </a:r>
                    </a:p>
                  </a:txBody>
                  <a:tcPr marL="91433" marR="91433" marT="34289" marB="342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5.2</a:t>
                      </a:r>
                    </a:p>
                    <a:p>
                      <a:pPr marL="0" algn="ctr" defTabSz="914400" rtl="0" eaLnBrk="1" fontAlgn="b" latinLnBrk="0" hangingPunct="1"/>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800" b="0" i="0" u="none" strike="noStrike" dirty="0" smtClean="0">
                          <a:solidFill>
                            <a:srgbClr val="000000"/>
                          </a:solidFill>
                          <a:effectLst/>
                          <a:latin typeface="Calibri"/>
                        </a:rPr>
                        <a:t>Using  46 x 300GB 15K</a:t>
                      </a:r>
                      <a:r>
                        <a:rPr lang="en-GB" sz="800" b="0" i="0" u="none" strike="noStrike" baseline="0" dirty="0" smtClean="0">
                          <a:solidFill>
                            <a:srgbClr val="000000"/>
                          </a:solidFill>
                          <a:effectLst/>
                          <a:latin typeface="Calibri"/>
                        </a:rPr>
                        <a:t> SAS drives R1+0</a:t>
                      </a:r>
                      <a:endParaRPr lang="en-US" sz="8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0969">
                <a:tc>
                  <a:txBody>
                    <a:bodyPr/>
                    <a:lstStyle/>
                    <a:p>
                      <a:pPr marL="0" algn="ctr" defTabSz="914400" rtl="0" eaLnBrk="1" latinLnBrk="0" hangingPunct="1"/>
                      <a:endParaRPr lang="en-GB" sz="800" b="1" kern="1200" dirty="0" smtClean="0">
                        <a:solidFill>
                          <a:schemeClr val="dk1"/>
                        </a:solidFill>
                        <a:latin typeface="Arial" charset="0"/>
                        <a:ea typeface="+mn-ea"/>
                        <a:cs typeface="Arial" charset="0"/>
                      </a:endParaRPr>
                    </a:p>
                    <a:p>
                      <a:pPr marL="0" algn="ctr" defTabSz="914400" rtl="0" eaLnBrk="1" latinLnBrk="0" hangingPunct="1"/>
                      <a:r>
                        <a:rPr lang="en-GB" sz="800" b="1" kern="1200" dirty="0" smtClean="0">
                          <a:solidFill>
                            <a:schemeClr val="dk1"/>
                          </a:solidFill>
                          <a:latin typeface="Arial" charset="0"/>
                          <a:ea typeface="+mn-ea"/>
                          <a:cs typeface="Arial" charset="0"/>
                        </a:rPr>
                        <a:t>FCNMM113000103</a:t>
                      </a:r>
                      <a:endParaRPr lang="en-US" sz="800" b="1" kern="1200" dirty="0">
                        <a:solidFill>
                          <a:schemeClr val="dk1"/>
                        </a:solidFill>
                        <a:latin typeface="Arial" charset="0"/>
                        <a:ea typeface="+mn-ea"/>
                        <a:cs typeface="Arial" charset="0"/>
                      </a:endParaRPr>
                    </a:p>
                  </a:txBody>
                  <a:tcPr marL="91433" marR="91433" marT="34289" marB="342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800" b="1" dirty="0" smtClean="0">
                          <a:latin typeface="Arial" charset="0"/>
                          <a:cs typeface="Arial" charset="0"/>
                        </a:rPr>
                        <a:t>Russia</a:t>
                      </a:r>
                    </a:p>
                    <a:p>
                      <a:pPr algn="ctr"/>
                      <a:endParaRPr lang="en-US" sz="800" dirty="0"/>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VNX5200</a:t>
                      </a:r>
                    </a:p>
                    <a:p>
                      <a:pPr marL="0" algn="ctr" defTabSz="914400" rtl="0" eaLnBrk="1" fontAlgn="b" latinLnBrk="0" hangingPunct="1"/>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en-GB" sz="800" b="1" kern="1200" dirty="0" smtClean="0">
                        <a:solidFill>
                          <a:schemeClr val="dk1"/>
                        </a:solidFill>
                        <a:latin typeface="Arial" charset="0"/>
                        <a:ea typeface="+mn-ea"/>
                        <a:cs typeface="Arial" charset="0"/>
                      </a:endParaRPr>
                    </a:p>
                    <a:p>
                      <a:pPr marL="0" algn="ctr" defTabSz="914400" rtl="0" eaLnBrk="1" latinLnBrk="0" hangingPunct="1"/>
                      <a:r>
                        <a:rPr lang="en-GB" sz="800" b="1" kern="1200" dirty="0" smtClean="0">
                          <a:solidFill>
                            <a:schemeClr val="dk1"/>
                          </a:solidFill>
                          <a:latin typeface="Arial" charset="0"/>
                          <a:ea typeface="+mn-ea"/>
                          <a:cs typeface="Arial" charset="0"/>
                        </a:rPr>
                        <a:t>4</a:t>
                      </a:r>
                    </a:p>
                  </a:txBody>
                  <a:tcPr marL="91433" marR="91433" marT="34289" marB="3428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GB" sz="800" b="1" kern="1200" dirty="0" smtClean="0">
                          <a:solidFill>
                            <a:schemeClr val="dk1"/>
                          </a:solidFill>
                          <a:latin typeface="Arial" charset="0"/>
                          <a:ea typeface="+mn-ea"/>
                          <a:cs typeface="Arial" charset="0"/>
                        </a:rPr>
                        <a:t>5.2</a:t>
                      </a:r>
                    </a:p>
                    <a:p>
                      <a:pPr marL="0" algn="ctr" defTabSz="914400" rtl="0" eaLnBrk="1" fontAlgn="b" latinLnBrk="0" hangingPunct="1"/>
                      <a:endParaRPr lang="en-US" sz="800" b="1" kern="1200" dirty="0">
                        <a:solidFill>
                          <a:schemeClr val="dk1"/>
                        </a:solidFill>
                        <a:latin typeface="Arial" charset="0"/>
                        <a:ea typeface="+mn-ea"/>
                        <a:cs typeface="Arial"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800" b="0" i="0" u="none" strike="noStrike" dirty="0" smtClean="0">
                          <a:solidFill>
                            <a:srgbClr val="000000"/>
                          </a:solidFill>
                          <a:effectLst/>
                          <a:latin typeface="Calibri"/>
                        </a:rPr>
                        <a:t>Using  46 x 300GB 15K</a:t>
                      </a:r>
                      <a:r>
                        <a:rPr lang="en-GB" sz="800" b="0" i="0" u="none" strike="noStrike" baseline="0" dirty="0" smtClean="0">
                          <a:solidFill>
                            <a:srgbClr val="000000"/>
                          </a:solidFill>
                          <a:effectLst/>
                          <a:latin typeface="Calibri"/>
                        </a:rPr>
                        <a:t> SAS drives R1+0</a:t>
                      </a:r>
                      <a:endParaRPr lang="en-US" sz="8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Content Placeholder 2"/>
          <p:cNvSpPr txBox="1">
            <a:spLocks/>
          </p:cNvSpPr>
          <p:nvPr/>
        </p:nvSpPr>
        <p:spPr>
          <a:xfrm>
            <a:off x="342900" y="565547"/>
            <a:ext cx="8559800" cy="389334"/>
          </a:xfrm>
          <a:prstGeom prst="rect">
            <a:avLst/>
          </a:prstGeom>
          <a:ln>
            <a:noFill/>
          </a:ln>
        </p:spPr>
        <p:txBody>
          <a:bodyPr/>
          <a:lstStyle/>
          <a:p>
            <a:pPr eaLnBrk="0" hangingPunct="0">
              <a:spcBef>
                <a:spcPct val="20000"/>
              </a:spcBef>
              <a:buClr>
                <a:srgbClr val="2C95DD"/>
              </a:buClr>
              <a:defRPr/>
            </a:pPr>
            <a:r>
              <a:rPr lang="en-GB" sz="1600" dirty="0">
                <a:latin typeface="MetaNormalLF-Roman" pitchFamily="34" charset="0"/>
                <a:cs typeface="+mn-cs"/>
              </a:rPr>
              <a:t>This table shows the proposed VNX refresh options</a:t>
            </a:r>
            <a:endParaRPr lang="en-US" sz="1600" dirty="0">
              <a:latin typeface="MetaNormalLF-Roman" pitchFamily="34" charset="0"/>
            </a:endParaRPr>
          </a:p>
        </p:txBody>
      </p:sp>
    </p:spTree>
    <p:extLst>
      <p:ext uri="{BB962C8B-B14F-4D97-AF65-F5344CB8AC3E}">
        <p14:creationId xmlns:p14="http://schemas.microsoft.com/office/powerpoint/2010/main" val="1973061951"/>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73100" y="101204"/>
            <a:ext cx="7962900" cy="857250"/>
          </a:xfrm>
          <a:prstGeom prst="rect">
            <a:avLst/>
          </a:prstGeom>
          <a:noFill/>
          <a:ln>
            <a:miter lim="800000"/>
            <a:headEnd/>
            <a:tailEnd/>
          </a:ln>
        </p:spPr>
        <p:txBody>
          <a:bodyPr/>
          <a:lstStyle/>
          <a:p>
            <a:pPr eaLnBrk="0" hangingPunct="0">
              <a:defRPr/>
            </a:pPr>
            <a:r>
              <a:rPr lang="en-GB" sz="2400" u="sng" dirty="0">
                <a:solidFill>
                  <a:srgbClr val="2C95DD"/>
                </a:solidFill>
                <a:latin typeface="MetaNormalLF-Roman"/>
                <a:ea typeface="+mj-ea"/>
                <a:cs typeface="+mj-cs"/>
              </a:rPr>
              <a:t>NAS (NetApp) refresh summary-1</a:t>
            </a:r>
            <a:endParaRPr lang="en-US" u="sng" dirty="0">
              <a:solidFill>
                <a:srgbClr val="2C95DD"/>
              </a:solidFill>
              <a:latin typeface="MetaNormalLF-Roman"/>
              <a:ea typeface="+mj-ea"/>
              <a:cs typeface="+mj-cs"/>
            </a:endParaRPr>
          </a:p>
        </p:txBody>
      </p:sp>
      <p:sp>
        <p:nvSpPr>
          <p:cNvPr id="8" name="Content Placeholder 2"/>
          <p:cNvSpPr txBox="1">
            <a:spLocks/>
          </p:cNvSpPr>
          <p:nvPr/>
        </p:nvSpPr>
        <p:spPr>
          <a:xfrm>
            <a:off x="342900" y="565547"/>
            <a:ext cx="8559800" cy="389334"/>
          </a:xfrm>
          <a:prstGeom prst="rect">
            <a:avLst/>
          </a:prstGeom>
          <a:ln>
            <a:noFill/>
          </a:ln>
        </p:spPr>
        <p:txBody>
          <a:bodyPr/>
          <a:lstStyle/>
          <a:p>
            <a:pPr eaLnBrk="0" hangingPunct="0">
              <a:spcBef>
                <a:spcPct val="20000"/>
              </a:spcBef>
              <a:buClr>
                <a:srgbClr val="2C95DD"/>
              </a:buClr>
              <a:defRPr/>
            </a:pPr>
            <a:r>
              <a:rPr lang="en-GB" sz="1600" dirty="0">
                <a:latin typeface="MetaNormalLF-Roman" pitchFamily="34" charset="0"/>
                <a:cs typeface="+mn-cs"/>
              </a:rPr>
              <a:t>This table shows the proposed VNX refresh options</a:t>
            </a:r>
            <a:endParaRPr lang="en-US" sz="1600" dirty="0">
              <a:latin typeface="MetaNormalLF-Roman"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344890457"/>
              </p:ext>
            </p:extLst>
          </p:nvPr>
        </p:nvGraphicFramePr>
        <p:xfrm>
          <a:off x="473075" y="1048941"/>
          <a:ext cx="6864796" cy="2517944"/>
        </p:xfrm>
        <a:graphic>
          <a:graphicData uri="http://schemas.openxmlformats.org/drawingml/2006/table">
            <a:tbl>
              <a:tblPr firstRow="1" bandRow="1">
                <a:tableStyleId>{5C22544A-7EE6-4342-B048-85BDC9FD1C3A}</a:tableStyleId>
              </a:tblPr>
              <a:tblGrid>
                <a:gridCol w="1246633"/>
                <a:gridCol w="696041"/>
                <a:gridCol w="655092"/>
                <a:gridCol w="1610431"/>
                <a:gridCol w="682388"/>
                <a:gridCol w="1974211"/>
              </a:tblGrid>
              <a:tr h="573278">
                <a:tc>
                  <a:txBody>
                    <a:bodyPr/>
                    <a:lstStyle/>
                    <a:p>
                      <a:pPr algn="ctr" fontAlgn="b"/>
                      <a:r>
                        <a:rPr lang="en-US" sz="1100" b="1" i="0" u="none" strike="noStrike" dirty="0">
                          <a:solidFill>
                            <a:srgbClr val="FFFFFF"/>
                          </a:solidFill>
                          <a:effectLst/>
                          <a:latin typeface="Calibri"/>
                        </a:rPr>
                        <a:t>Data Centre</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FFFFFF"/>
                          </a:solidFill>
                          <a:effectLst/>
                          <a:latin typeface="Calibri"/>
                        </a:rPr>
                        <a:t>Prod / </a:t>
                      </a:r>
                      <a:r>
                        <a:rPr lang="en-US" sz="1100" b="1" i="0" u="none" strike="noStrike" dirty="0" err="1" smtClean="0">
                          <a:solidFill>
                            <a:srgbClr val="FFFFFF"/>
                          </a:solidFill>
                          <a:effectLst/>
                          <a:latin typeface="Calibri"/>
                        </a:rPr>
                        <a:t>CoB</a:t>
                      </a:r>
                      <a:endParaRPr lang="en-US" sz="1100" b="1" i="0" u="none" strike="noStrike" dirty="0">
                        <a:solidFill>
                          <a:srgbClr val="FFFFFF"/>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a:solidFill>
                            <a:srgbClr val="FFFFFF"/>
                          </a:solidFill>
                          <a:effectLst/>
                          <a:latin typeface="Calibri"/>
                        </a:rPr>
                        <a:t>Usage</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a:solidFill>
                            <a:srgbClr val="FFFFFF"/>
                          </a:solidFill>
                          <a:effectLst/>
                          <a:latin typeface="Calibri"/>
                        </a:rPr>
                        <a:t>VNX Model</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FFFFFF"/>
                          </a:solidFill>
                          <a:effectLst/>
                          <a:latin typeface="Calibri"/>
                        </a:rPr>
                        <a:t># DM</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FFFFFF"/>
                          </a:solidFill>
                          <a:effectLst/>
                          <a:latin typeface="Calibri"/>
                        </a:rPr>
                        <a:t>Actual</a:t>
                      </a:r>
                      <a:br>
                        <a:rPr lang="en-US" sz="1100" b="1" i="0" u="none" strike="noStrike" dirty="0">
                          <a:solidFill>
                            <a:srgbClr val="FFFFFF"/>
                          </a:solidFill>
                          <a:effectLst/>
                          <a:latin typeface="Calibri"/>
                        </a:rPr>
                      </a:br>
                      <a:r>
                        <a:rPr lang="en-US" sz="1100" b="1" i="0" u="none" strike="noStrike" dirty="0">
                          <a:solidFill>
                            <a:srgbClr val="FFFFFF"/>
                          </a:solidFill>
                          <a:effectLst/>
                          <a:latin typeface="Calibri"/>
                        </a:rPr>
                        <a:t>EMC Usable (TB)</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491">
                <a:tc>
                  <a:txBody>
                    <a:bodyPr/>
                    <a:lstStyle/>
                    <a:p>
                      <a:pPr algn="ctr" fontAlgn="b"/>
                      <a:r>
                        <a:rPr lang="en-US" sz="900" b="0" i="0" u="none" strike="noStrike" dirty="0">
                          <a:solidFill>
                            <a:srgbClr val="000000"/>
                          </a:solidFill>
                          <a:effectLst/>
                          <a:latin typeface="Calibri"/>
                        </a:rPr>
                        <a:t>CGC - CIFS</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CIFS</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VNX5800</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123.54</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9862">
                <a:tc>
                  <a:txBody>
                    <a:bodyPr/>
                    <a:lstStyle/>
                    <a:p>
                      <a:pPr algn="ctr" fontAlgn="b"/>
                      <a:r>
                        <a:rPr lang="en-US" sz="900" b="0" i="0" u="none" strike="noStrike" dirty="0">
                          <a:solidFill>
                            <a:srgbClr val="000000"/>
                          </a:solidFill>
                          <a:effectLst/>
                          <a:latin typeface="Calibri"/>
                        </a:rPr>
                        <a:t>FDC - Apps 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CoB</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NFS</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VNX5400</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30.76</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147">
                <a:tc>
                  <a:txBody>
                    <a:bodyPr/>
                    <a:lstStyle/>
                    <a:p>
                      <a:pPr algn="ctr" fontAlgn="b"/>
                      <a:r>
                        <a:rPr lang="en-US" sz="900" b="0" i="0" u="none" strike="noStrike" dirty="0">
                          <a:solidFill>
                            <a:srgbClr val="000000"/>
                          </a:solidFill>
                          <a:effectLst/>
                          <a:latin typeface="Calibri"/>
                        </a:rPr>
                        <a:t>FDC - Apps 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NFS</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VNX5200</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20.51</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2728">
                <a:tc>
                  <a:txBody>
                    <a:bodyPr/>
                    <a:lstStyle/>
                    <a:p>
                      <a:pPr algn="ctr" fontAlgn="b"/>
                      <a:r>
                        <a:rPr lang="en-US" sz="900" b="0" i="0" u="none" strike="noStrike" dirty="0">
                          <a:solidFill>
                            <a:srgbClr val="000000"/>
                          </a:solidFill>
                          <a:effectLst/>
                          <a:latin typeface="Calibri"/>
                        </a:rPr>
                        <a:t>FDC - Apps UAT</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err="1">
                          <a:solidFill>
                            <a:srgbClr val="000000"/>
                          </a:solidFill>
                          <a:effectLst/>
                          <a:latin typeface="Calibri"/>
                        </a:rPr>
                        <a:t>CoB</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NFS</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VNX5200</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20.51</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9712">
                <a:tc>
                  <a:txBody>
                    <a:bodyPr/>
                    <a:lstStyle/>
                    <a:p>
                      <a:pPr algn="ctr" fontAlgn="b"/>
                      <a:r>
                        <a:rPr lang="en-US" sz="900" b="0" i="0" u="none" strike="noStrike" dirty="0">
                          <a:solidFill>
                            <a:srgbClr val="000000"/>
                          </a:solidFill>
                          <a:effectLst/>
                          <a:latin typeface="Calibri"/>
                        </a:rPr>
                        <a:t>FDC - Apps UAT</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NFS</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VNX5200</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20.51</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0153">
                <a:tc>
                  <a:txBody>
                    <a:bodyPr/>
                    <a:lstStyle/>
                    <a:p>
                      <a:pPr algn="ctr" fontAlgn="b"/>
                      <a:r>
                        <a:rPr lang="en-US" sz="900" b="0" i="0" u="none" strike="noStrike" dirty="0">
                          <a:solidFill>
                            <a:srgbClr val="000000"/>
                          </a:solidFill>
                          <a:effectLst/>
                          <a:latin typeface="Calibri"/>
                        </a:rPr>
                        <a:t>FDC - CIFS</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CIFS</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VNX5400</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46.39</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6856">
                <a:tc>
                  <a:txBody>
                    <a:bodyPr/>
                    <a:lstStyle/>
                    <a:p>
                      <a:pPr algn="ctr" fontAlgn="b"/>
                      <a:r>
                        <a:rPr lang="en-US" sz="900" b="0" i="0" u="none" strike="noStrike" dirty="0">
                          <a:solidFill>
                            <a:srgbClr val="000000"/>
                          </a:solidFill>
                          <a:effectLst/>
                          <a:latin typeface="Calibri"/>
                        </a:rPr>
                        <a:t>FDC - CIFS (RDC)</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CoB</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CIFS</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VNX5400</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41.02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717">
                <a:tc>
                  <a:txBody>
                    <a:bodyPr/>
                    <a:lstStyle/>
                    <a:p>
                      <a:pPr algn="ctr" fontAlgn="b"/>
                      <a:r>
                        <a:rPr lang="en-US" sz="900" b="0" i="0" u="none" strike="noStrike" dirty="0">
                          <a:solidFill>
                            <a:srgbClr val="000000"/>
                          </a:solidFill>
                          <a:effectLst/>
                          <a:latin typeface="Calibri"/>
                        </a:rPr>
                        <a:t>FDC - </a:t>
                      </a:r>
                      <a:r>
                        <a:rPr lang="en-US" sz="900" b="0" i="0" u="none" strike="noStrike" dirty="0" err="1">
                          <a:solidFill>
                            <a:srgbClr val="000000"/>
                          </a:solidFill>
                          <a:effectLst/>
                          <a:latin typeface="Calibri"/>
                        </a:rPr>
                        <a:t>FileNet</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CIFS</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VNX5400</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51.27</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17758506"/>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bwMode="auto">
          <a:xfrm>
            <a:off x="673100" y="101204"/>
            <a:ext cx="7962900" cy="857250"/>
          </a:xfrm>
          <a:prstGeom prst="rect">
            <a:avLst/>
          </a:prstGeom>
          <a:noFill/>
          <a:ln>
            <a:miter lim="800000"/>
            <a:headEnd/>
            <a:tailEnd/>
          </a:ln>
        </p:spPr>
        <p:txBody>
          <a:bodyPr/>
          <a:lstStyle/>
          <a:p>
            <a:pPr eaLnBrk="0" hangingPunct="0">
              <a:defRPr/>
            </a:pPr>
            <a:r>
              <a:rPr lang="en-GB" sz="2400" u="sng" dirty="0">
                <a:solidFill>
                  <a:srgbClr val="2C95DD"/>
                </a:solidFill>
                <a:latin typeface="MetaNormalLF-Roman"/>
                <a:ea typeface="+mj-ea"/>
                <a:cs typeface="+mj-cs"/>
              </a:rPr>
              <a:t>NAS (NetApp) refresh summary-2</a:t>
            </a:r>
            <a:endParaRPr lang="en-US" u="sng" dirty="0">
              <a:solidFill>
                <a:srgbClr val="2C95DD"/>
              </a:solidFill>
              <a:latin typeface="MetaNormalLF-Roman"/>
              <a:ea typeface="+mj-ea"/>
              <a:cs typeface="+mj-cs"/>
            </a:endParaRPr>
          </a:p>
        </p:txBody>
      </p:sp>
      <p:sp>
        <p:nvSpPr>
          <p:cNvPr id="8" name="Content Placeholder 2"/>
          <p:cNvSpPr txBox="1">
            <a:spLocks/>
          </p:cNvSpPr>
          <p:nvPr/>
        </p:nvSpPr>
        <p:spPr>
          <a:xfrm>
            <a:off x="342900" y="565547"/>
            <a:ext cx="8559800" cy="389334"/>
          </a:xfrm>
          <a:prstGeom prst="rect">
            <a:avLst/>
          </a:prstGeom>
          <a:ln>
            <a:noFill/>
          </a:ln>
        </p:spPr>
        <p:txBody>
          <a:bodyPr/>
          <a:lstStyle/>
          <a:p>
            <a:pPr eaLnBrk="0" hangingPunct="0">
              <a:spcBef>
                <a:spcPct val="20000"/>
              </a:spcBef>
              <a:buClr>
                <a:srgbClr val="2C95DD"/>
              </a:buClr>
              <a:defRPr/>
            </a:pPr>
            <a:r>
              <a:rPr lang="en-GB" sz="1600" dirty="0">
                <a:latin typeface="MetaNormalLF-Roman" pitchFamily="34" charset="0"/>
                <a:cs typeface="+mn-cs"/>
              </a:rPr>
              <a:t>This table shows the proposed VNX refresh options</a:t>
            </a:r>
            <a:endParaRPr lang="en-US" sz="1600" dirty="0">
              <a:latin typeface="MetaNormalLF-Roman"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3859837553"/>
              </p:ext>
            </p:extLst>
          </p:nvPr>
        </p:nvGraphicFramePr>
        <p:xfrm>
          <a:off x="473075" y="946548"/>
          <a:ext cx="6919387" cy="3259932"/>
        </p:xfrm>
        <a:graphic>
          <a:graphicData uri="http://schemas.openxmlformats.org/drawingml/2006/table">
            <a:tbl>
              <a:tblPr firstRow="1" bandRow="1">
                <a:tableStyleId>{5C22544A-7EE6-4342-B048-85BDC9FD1C3A}</a:tableStyleId>
              </a:tblPr>
              <a:tblGrid>
                <a:gridCol w="1246633"/>
                <a:gridCol w="696041"/>
                <a:gridCol w="655092"/>
                <a:gridCol w="1610431"/>
                <a:gridCol w="736979"/>
                <a:gridCol w="1974211"/>
              </a:tblGrid>
              <a:tr h="573426">
                <a:tc>
                  <a:txBody>
                    <a:bodyPr/>
                    <a:lstStyle/>
                    <a:p>
                      <a:pPr algn="ctr" fontAlgn="b"/>
                      <a:r>
                        <a:rPr lang="en-US" sz="1100" b="1" i="0" u="none" strike="noStrike" dirty="0">
                          <a:solidFill>
                            <a:srgbClr val="FFFFFF"/>
                          </a:solidFill>
                          <a:effectLst/>
                          <a:latin typeface="Calibri"/>
                        </a:rPr>
                        <a:t>Data Centre</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FFFFFF"/>
                          </a:solidFill>
                          <a:effectLst/>
                          <a:latin typeface="Calibri"/>
                        </a:rPr>
                        <a:t>Prod / </a:t>
                      </a:r>
                      <a:r>
                        <a:rPr lang="en-US" sz="1100" b="1" i="0" u="none" strike="noStrike" dirty="0" err="1" smtClean="0">
                          <a:solidFill>
                            <a:srgbClr val="FFFFFF"/>
                          </a:solidFill>
                          <a:effectLst/>
                          <a:latin typeface="Calibri"/>
                        </a:rPr>
                        <a:t>CoB</a:t>
                      </a:r>
                      <a:endParaRPr lang="en-US" sz="1100" b="1" i="0" u="none" strike="noStrike" dirty="0">
                        <a:solidFill>
                          <a:srgbClr val="FFFFFF"/>
                        </a:solidFill>
                        <a:effectLst/>
                        <a:latin typeface="Calibri"/>
                      </a:endParaRP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a:solidFill>
                            <a:srgbClr val="FFFFFF"/>
                          </a:solidFill>
                          <a:effectLst/>
                          <a:latin typeface="Calibri"/>
                        </a:rPr>
                        <a:t>Usage</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a:solidFill>
                            <a:srgbClr val="FFFFFF"/>
                          </a:solidFill>
                          <a:effectLst/>
                          <a:latin typeface="Calibri"/>
                        </a:rPr>
                        <a:t>VNX Model</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FFFFFF"/>
                          </a:solidFill>
                          <a:effectLst/>
                          <a:latin typeface="Calibri"/>
                        </a:rPr>
                        <a:t># DM</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FFFFFF"/>
                          </a:solidFill>
                          <a:effectLst/>
                          <a:latin typeface="Calibri"/>
                        </a:rPr>
                        <a:t>Actual</a:t>
                      </a:r>
                      <a:br>
                        <a:rPr lang="en-US" sz="1100" b="1" i="0" u="none" strike="noStrike" dirty="0">
                          <a:solidFill>
                            <a:srgbClr val="FFFFFF"/>
                          </a:solidFill>
                          <a:effectLst/>
                          <a:latin typeface="Calibri"/>
                        </a:rPr>
                      </a:br>
                      <a:r>
                        <a:rPr lang="en-US" sz="1100" b="1" i="0" u="none" strike="noStrike" dirty="0">
                          <a:solidFill>
                            <a:srgbClr val="FFFFFF"/>
                          </a:solidFill>
                          <a:effectLst/>
                          <a:latin typeface="Calibri"/>
                        </a:rPr>
                        <a:t>EMC Usable (TB)</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150">
                <a:tc>
                  <a:txBody>
                    <a:bodyPr/>
                    <a:lstStyle/>
                    <a:p>
                      <a:pPr algn="ctr" fontAlgn="b"/>
                      <a:r>
                        <a:rPr lang="en-US" sz="900" b="0" i="0" u="none" strike="noStrike" kern="1200" dirty="0">
                          <a:solidFill>
                            <a:srgbClr val="000000"/>
                          </a:solidFill>
                          <a:effectLst/>
                          <a:latin typeface="Calibri"/>
                          <a:ea typeface="+mn-ea"/>
                          <a:cs typeface="+mn-cs"/>
                        </a:rPr>
                        <a:t>JNB - CIFS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CoB</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CIFS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VNX5200</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2</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15.14</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823">
                <a:tc>
                  <a:txBody>
                    <a:bodyPr/>
                    <a:lstStyle/>
                    <a:p>
                      <a:pPr algn="ctr" fontAlgn="b"/>
                      <a:r>
                        <a:rPr lang="en-US" sz="900" b="0" i="0" u="none" strike="noStrike" kern="1200" dirty="0">
                          <a:solidFill>
                            <a:srgbClr val="000000"/>
                          </a:solidFill>
                          <a:effectLst/>
                          <a:latin typeface="Calibri"/>
                          <a:ea typeface="+mn-ea"/>
                          <a:cs typeface="+mn-cs"/>
                        </a:rPr>
                        <a:t>JNB - CIFS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dirty="0">
                          <a:solidFill>
                            <a:srgbClr val="000000"/>
                          </a:solidFill>
                          <a:effectLst/>
                          <a:latin typeface="Calibri"/>
                          <a:ea typeface="+mn-ea"/>
                          <a:cs typeface="+mn-cs"/>
                        </a:rPr>
                        <a:t>Prod</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dirty="0">
                          <a:solidFill>
                            <a:srgbClr val="000000"/>
                          </a:solidFill>
                          <a:effectLst/>
                          <a:latin typeface="Calibri"/>
                          <a:ea typeface="+mn-ea"/>
                          <a:cs typeface="+mn-cs"/>
                        </a:rPr>
                        <a:t>CIFS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VNX5200</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2</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15.14</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553">
                <a:tc>
                  <a:txBody>
                    <a:bodyPr/>
                    <a:lstStyle/>
                    <a:p>
                      <a:pPr algn="ctr" fontAlgn="b"/>
                      <a:r>
                        <a:rPr lang="en-US" sz="900" b="0" i="0" u="none" strike="noStrike" kern="1200">
                          <a:solidFill>
                            <a:srgbClr val="000000"/>
                          </a:solidFill>
                          <a:effectLst/>
                          <a:latin typeface="Calibri"/>
                          <a:ea typeface="+mn-ea"/>
                          <a:cs typeface="+mn-cs"/>
                        </a:rPr>
                        <a:t>RDC - Apps Prod</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Prod</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dirty="0">
                          <a:solidFill>
                            <a:srgbClr val="000000"/>
                          </a:solidFill>
                          <a:effectLst/>
                          <a:latin typeface="Calibri"/>
                          <a:ea typeface="+mn-ea"/>
                          <a:cs typeface="+mn-cs"/>
                        </a:rPr>
                        <a:t>NFS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dirty="0">
                          <a:solidFill>
                            <a:srgbClr val="000000"/>
                          </a:solidFill>
                          <a:effectLst/>
                          <a:latin typeface="Calibri"/>
                          <a:ea typeface="+mn-ea"/>
                          <a:cs typeface="+mn-cs"/>
                        </a:rPr>
                        <a:t>VNX5400</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2</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30.76</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1543">
                <a:tc>
                  <a:txBody>
                    <a:bodyPr/>
                    <a:lstStyle/>
                    <a:p>
                      <a:pPr algn="ctr" fontAlgn="b"/>
                      <a:r>
                        <a:rPr lang="en-US" sz="900" b="0" i="0" u="none" strike="noStrike" kern="1200">
                          <a:solidFill>
                            <a:srgbClr val="000000"/>
                          </a:solidFill>
                          <a:effectLst/>
                          <a:latin typeface="Calibri"/>
                          <a:ea typeface="+mn-ea"/>
                          <a:cs typeface="+mn-cs"/>
                        </a:rPr>
                        <a:t>RDC - Apps Prod (FDC)</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CoB</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NFS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dirty="0">
                          <a:solidFill>
                            <a:srgbClr val="000000"/>
                          </a:solidFill>
                          <a:effectLst/>
                          <a:latin typeface="Calibri"/>
                          <a:ea typeface="+mn-ea"/>
                          <a:cs typeface="+mn-cs"/>
                        </a:rPr>
                        <a:t>VNX5200</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2</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20.51</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206">
                <a:tc>
                  <a:txBody>
                    <a:bodyPr/>
                    <a:lstStyle/>
                    <a:p>
                      <a:pPr algn="ctr" fontAlgn="b"/>
                      <a:r>
                        <a:rPr lang="en-US" sz="900" b="0" i="0" u="none" strike="noStrike" kern="1200">
                          <a:solidFill>
                            <a:srgbClr val="000000"/>
                          </a:solidFill>
                          <a:effectLst/>
                          <a:latin typeface="Calibri"/>
                          <a:ea typeface="+mn-ea"/>
                          <a:cs typeface="+mn-cs"/>
                        </a:rPr>
                        <a:t>RDC - Apps UAT</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Prod</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NFS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dirty="0">
                          <a:solidFill>
                            <a:srgbClr val="000000"/>
                          </a:solidFill>
                          <a:effectLst/>
                          <a:latin typeface="Calibri"/>
                          <a:ea typeface="+mn-ea"/>
                          <a:cs typeface="+mn-cs"/>
                        </a:rPr>
                        <a:t>VNX5200</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dirty="0">
                          <a:solidFill>
                            <a:srgbClr val="000000"/>
                          </a:solidFill>
                          <a:effectLst/>
                          <a:latin typeface="Calibri"/>
                          <a:ea typeface="+mn-ea"/>
                          <a:cs typeface="+mn-cs"/>
                        </a:rPr>
                        <a:t>2</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20.51</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1543">
                <a:tc>
                  <a:txBody>
                    <a:bodyPr/>
                    <a:lstStyle/>
                    <a:p>
                      <a:pPr algn="ctr" fontAlgn="b"/>
                      <a:r>
                        <a:rPr lang="en-US" sz="900" b="0" i="0" u="none" strike="noStrike" kern="1200">
                          <a:solidFill>
                            <a:srgbClr val="000000"/>
                          </a:solidFill>
                          <a:effectLst/>
                          <a:latin typeface="Calibri"/>
                          <a:ea typeface="+mn-ea"/>
                          <a:cs typeface="+mn-cs"/>
                        </a:rPr>
                        <a:t>RDC - Apps UAT (FDC)</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CoB</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NFS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VNX5200</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dirty="0">
                          <a:solidFill>
                            <a:srgbClr val="000000"/>
                          </a:solidFill>
                          <a:effectLst/>
                          <a:latin typeface="Calibri"/>
                          <a:ea typeface="+mn-ea"/>
                          <a:cs typeface="+mn-cs"/>
                        </a:rPr>
                        <a:t>2</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20.51</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9779">
                <a:tc>
                  <a:txBody>
                    <a:bodyPr/>
                    <a:lstStyle/>
                    <a:p>
                      <a:pPr algn="ctr" fontAlgn="b"/>
                      <a:r>
                        <a:rPr lang="en-US" sz="900" b="0" i="0" u="none" strike="noStrike" kern="1200">
                          <a:solidFill>
                            <a:srgbClr val="000000"/>
                          </a:solidFill>
                          <a:effectLst/>
                          <a:latin typeface="Calibri"/>
                          <a:ea typeface="+mn-ea"/>
                          <a:cs typeface="+mn-cs"/>
                        </a:rPr>
                        <a:t>RDC - CIFS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Prod</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CIFS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VNX5400</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2</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41.02</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0223">
                <a:tc>
                  <a:txBody>
                    <a:bodyPr/>
                    <a:lstStyle/>
                    <a:p>
                      <a:pPr algn="ctr" fontAlgn="b"/>
                      <a:r>
                        <a:rPr lang="en-US" sz="900" b="0" i="0" u="none" strike="noStrike" kern="1200">
                          <a:solidFill>
                            <a:srgbClr val="000000"/>
                          </a:solidFill>
                          <a:effectLst/>
                          <a:latin typeface="Calibri"/>
                          <a:ea typeface="+mn-ea"/>
                          <a:cs typeface="+mn-cs"/>
                        </a:rPr>
                        <a:t>RDC - CIFS (CGC)</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CoB</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CIFS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VNX5800</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4</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123.54</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6910">
                <a:tc>
                  <a:txBody>
                    <a:bodyPr/>
                    <a:lstStyle/>
                    <a:p>
                      <a:pPr algn="ctr" fontAlgn="b"/>
                      <a:r>
                        <a:rPr lang="en-US" sz="900" b="0" i="0" u="none" strike="noStrike" kern="1200">
                          <a:solidFill>
                            <a:srgbClr val="000000"/>
                          </a:solidFill>
                          <a:effectLst/>
                          <a:latin typeface="Calibri"/>
                          <a:ea typeface="+mn-ea"/>
                          <a:cs typeface="+mn-cs"/>
                        </a:rPr>
                        <a:t>RDC - CIFS (FDC)</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CoB</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CIFS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VNX5400</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2</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46.39</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776">
                <a:tc>
                  <a:txBody>
                    <a:bodyPr/>
                    <a:lstStyle/>
                    <a:p>
                      <a:pPr algn="ctr" fontAlgn="b"/>
                      <a:r>
                        <a:rPr lang="en-US" sz="900" b="0" i="0" u="none" strike="noStrike" kern="1200">
                          <a:solidFill>
                            <a:srgbClr val="000000"/>
                          </a:solidFill>
                          <a:effectLst/>
                          <a:latin typeface="Calibri"/>
                          <a:ea typeface="+mn-ea"/>
                          <a:cs typeface="+mn-cs"/>
                        </a:rPr>
                        <a:t>RDC - FileNet</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CoB</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CIFS</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VNX5400</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a:solidFill>
                            <a:srgbClr val="000000"/>
                          </a:solidFill>
                          <a:effectLst/>
                          <a:latin typeface="Calibri"/>
                          <a:ea typeface="+mn-ea"/>
                          <a:cs typeface="+mn-cs"/>
                        </a:rPr>
                        <a:t>2</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kern="1200" dirty="0">
                          <a:solidFill>
                            <a:srgbClr val="000000"/>
                          </a:solidFill>
                          <a:effectLst/>
                          <a:latin typeface="Calibri"/>
                          <a:ea typeface="+mn-ea"/>
                          <a:cs typeface="+mn-cs"/>
                        </a:rPr>
                        <a:t>51.27</a:t>
                      </a:r>
                    </a:p>
                  </a:txBody>
                  <a:tcPr marL="9525" marR="9525" marT="71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66016936"/>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73100" y="101204"/>
            <a:ext cx="7962900" cy="857250"/>
          </a:xfrm>
          <a:prstGeom prst="rect">
            <a:avLst/>
          </a:prstGeom>
          <a:noFill/>
          <a:ln>
            <a:miter lim="800000"/>
            <a:headEnd/>
            <a:tailEnd/>
          </a:ln>
        </p:spPr>
        <p:txBody>
          <a:bodyPr/>
          <a:lstStyle/>
          <a:p>
            <a:pPr eaLnBrk="0" hangingPunct="0">
              <a:defRPr/>
            </a:pPr>
            <a:r>
              <a:rPr lang="en-GB" sz="2400" u="sng" dirty="0">
                <a:solidFill>
                  <a:srgbClr val="2C95DD"/>
                </a:solidFill>
                <a:latin typeface="MetaNormalLF-Roman"/>
                <a:ea typeface="+mj-ea"/>
                <a:cs typeface="+mj-cs"/>
              </a:rPr>
              <a:t>In Scope NAS refresh – 3</a:t>
            </a:r>
            <a:endParaRPr lang="en-US" u="sng" dirty="0">
              <a:solidFill>
                <a:srgbClr val="2C95DD"/>
              </a:solidFill>
              <a:latin typeface="MetaNormalLF-Roman"/>
              <a:ea typeface="+mj-ea"/>
              <a:cs typeface="+mj-cs"/>
            </a:endParaRPr>
          </a:p>
        </p:txBody>
      </p:sp>
      <p:sp>
        <p:nvSpPr>
          <p:cNvPr id="6" name="Content Placeholder 2"/>
          <p:cNvSpPr txBox="1">
            <a:spLocks/>
          </p:cNvSpPr>
          <p:nvPr/>
        </p:nvSpPr>
        <p:spPr>
          <a:xfrm>
            <a:off x="342900" y="572691"/>
            <a:ext cx="8559800" cy="389334"/>
          </a:xfrm>
          <a:prstGeom prst="rect">
            <a:avLst/>
          </a:prstGeom>
          <a:ln>
            <a:noFill/>
          </a:ln>
        </p:spPr>
        <p:txBody>
          <a:bodyPr/>
          <a:lstStyle/>
          <a:p>
            <a:pPr eaLnBrk="0" hangingPunct="0">
              <a:spcBef>
                <a:spcPct val="20000"/>
              </a:spcBef>
              <a:buClr>
                <a:srgbClr val="2C95DD"/>
              </a:buClr>
              <a:defRPr/>
            </a:pPr>
            <a:r>
              <a:rPr lang="en-GB" sz="1600" dirty="0">
                <a:latin typeface="MetaNormalLF-Roman" pitchFamily="34" charset="0"/>
              </a:rPr>
              <a:t>This table shows the proposed VNX refresh options</a:t>
            </a:r>
            <a:endParaRPr lang="en-US" sz="1600" dirty="0">
              <a:latin typeface="MetaNormalLF-Roman"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675641126"/>
              </p:ext>
            </p:extLst>
          </p:nvPr>
        </p:nvGraphicFramePr>
        <p:xfrm>
          <a:off x="467544" y="1275606"/>
          <a:ext cx="6919387" cy="1981759"/>
        </p:xfrm>
        <a:graphic>
          <a:graphicData uri="http://schemas.openxmlformats.org/drawingml/2006/table">
            <a:tbl>
              <a:tblPr firstRow="1" bandRow="1">
                <a:tableStyleId>{5C22544A-7EE6-4342-B048-85BDC9FD1C3A}</a:tableStyleId>
              </a:tblPr>
              <a:tblGrid>
                <a:gridCol w="1246633"/>
                <a:gridCol w="696041"/>
                <a:gridCol w="655092"/>
                <a:gridCol w="1610431"/>
                <a:gridCol w="736979"/>
                <a:gridCol w="1974211"/>
              </a:tblGrid>
              <a:tr h="573332">
                <a:tc>
                  <a:txBody>
                    <a:bodyPr/>
                    <a:lstStyle/>
                    <a:p>
                      <a:pPr algn="ctr" fontAlgn="b"/>
                      <a:r>
                        <a:rPr lang="en-US" sz="1200" b="1" i="0" u="none" strike="noStrike" dirty="0">
                          <a:solidFill>
                            <a:srgbClr val="FFFFFF"/>
                          </a:solidFill>
                          <a:effectLst/>
                          <a:latin typeface="Calibri"/>
                        </a:rPr>
                        <a:t>Data Centre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smtClean="0">
                          <a:solidFill>
                            <a:srgbClr val="FFFFFF"/>
                          </a:solidFill>
                          <a:effectLst/>
                          <a:latin typeface="Calibri"/>
                        </a:rPr>
                        <a:t>Prod / </a:t>
                      </a:r>
                      <a:r>
                        <a:rPr lang="en-US" sz="1200" b="1" i="0" u="none" strike="noStrike" dirty="0" err="1" smtClean="0">
                          <a:solidFill>
                            <a:srgbClr val="FFFFFF"/>
                          </a:solidFill>
                          <a:effectLst/>
                          <a:latin typeface="Calibri"/>
                        </a:rPr>
                        <a:t>CoB</a:t>
                      </a:r>
                      <a:endParaRPr lang="en-US" sz="1200" b="1" i="0" u="none" strike="noStrike" dirty="0">
                        <a:solidFill>
                          <a:srgbClr val="FFFFFF"/>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FFFFFF"/>
                          </a:solidFill>
                          <a:effectLst/>
                          <a:latin typeface="Calibri"/>
                        </a:rPr>
                        <a:t>Usage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VNX Model</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 DM</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Actual</a:t>
                      </a:r>
                      <a:br>
                        <a:rPr lang="en-US" sz="1200" b="1" i="0" u="none" strike="noStrike" dirty="0">
                          <a:solidFill>
                            <a:srgbClr val="FFFFFF"/>
                          </a:solidFill>
                          <a:effectLst/>
                          <a:latin typeface="Calibri"/>
                        </a:rPr>
                      </a:br>
                      <a:r>
                        <a:rPr lang="en-US" sz="1200" b="1" i="0" u="none" strike="noStrike" dirty="0">
                          <a:solidFill>
                            <a:srgbClr val="FFFFFF"/>
                          </a:solidFill>
                          <a:effectLst/>
                          <a:latin typeface="Calibri"/>
                        </a:rPr>
                        <a:t>EMC Usable (TB)</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092">
                <a:tc>
                  <a:txBody>
                    <a:bodyPr/>
                    <a:lstStyle/>
                    <a:p>
                      <a:pPr algn="ctr" fontAlgn="b"/>
                      <a:r>
                        <a:rPr lang="en-US" sz="900" b="0" i="0" u="none" strike="noStrike" dirty="0">
                          <a:solidFill>
                            <a:srgbClr val="000000"/>
                          </a:solidFill>
                          <a:effectLst/>
                          <a:latin typeface="Calibri"/>
                        </a:rPr>
                        <a:t>RDC - Grid (Dev/UAT)</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CoB</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CIFS</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VNX5800</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14</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768">
                <a:tc>
                  <a:txBody>
                    <a:bodyPr/>
                    <a:lstStyle/>
                    <a:p>
                      <a:pPr algn="ctr" fontAlgn="b"/>
                      <a:r>
                        <a:rPr lang="en-US" sz="900" b="0" i="0" u="none" strike="noStrike">
                          <a:solidFill>
                            <a:srgbClr val="000000"/>
                          </a:solidFill>
                          <a:effectLst/>
                          <a:latin typeface="Calibri"/>
                        </a:rPr>
                        <a:t>RDC - Grid (Dev/UAT)</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CIFS</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VNX5800</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14</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513">
                <a:tc>
                  <a:txBody>
                    <a:bodyPr/>
                    <a:lstStyle/>
                    <a:p>
                      <a:pPr algn="ctr" fontAlgn="b"/>
                      <a:r>
                        <a:rPr lang="en-US" sz="900" b="0" i="0" u="none" strike="noStrike">
                          <a:solidFill>
                            <a:srgbClr val="000000"/>
                          </a:solidFill>
                          <a:effectLst/>
                          <a:latin typeface="Calibri"/>
                        </a:rPr>
                        <a:t>RDC - Grid (Prod)</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CoB</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CIFS</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VNX5800</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14</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9886">
                <a:tc>
                  <a:txBody>
                    <a:bodyPr/>
                    <a:lstStyle/>
                    <a:p>
                      <a:pPr algn="ctr" fontAlgn="b"/>
                      <a:r>
                        <a:rPr lang="en-US" sz="900" b="0" i="0" u="none" strike="noStrike">
                          <a:solidFill>
                            <a:srgbClr val="000000"/>
                          </a:solidFill>
                          <a:effectLst/>
                          <a:latin typeface="Calibri"/>
                        </a:rPr>
                        <a:t>RDC - Grid (Prod)</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CIFS</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VNX5800</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14</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168">
                <a:tc>
                  <a:txBody>
                    <a:bodyPr/>
                    <a:lstStyle/>
                    <a:p>
                      <a:pPr algn="ctr" fontAlgn="b"/>
                      <a:r>
                        <a:rPr lang="en-US" sz="900" b="0" i="0" u="none" strike="noStrike">
                          <a:solidFill>
                            <a:srgbClr val="000000"/>
                          </a:solidFill>
                          <a:effectLst/>
                          <a:latin typeface="Calibri"/>
                        </a:rPr>
                        <a:t>RDC - VDI 1</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VDI</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XIO</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 X-Brick</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36.86</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65387422"/>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73100" y="101204"/>
            <a:ext cx="7962900" cy="857250"/>
          </a:xfrm>
          <a:prstGeom prst="rect">
            <a:avLst/>
          </a:prstGeom>
          <a:noFill/>
          <a:ln>
            <a:miter lim="800000"/>
            <a:headEnd/>
            <a:tailEnd/>
          </a:ln>
        </p:spPr>
        <p:txBody>
          <a:bodyPr/>
          <a:lstStyle/>
          <a:p>
            <a:pPr eaLnBrk="0" hangingPunct="0">
              <a:defRPr/>
            </a:pPr>
            <a:r>
              <a:rPr lang="en-GB" sz="2400" u="sng" dirty="0" smtClean="0">
                <a:solidFill>
                  <a:srgbClr val="2C95DD"/>
                </a:solidFill>
                <a:latin typeface="MetaNormalLF-Roman"/>
                <a:ea typeface="+mj-ea"/>
                <a:cs typeface="+mj-cs"/>
              </a:rPr>
              <a:t>VSI Refresh</a:t>
            </a:r>
            <a:endParaRPr lang="en-US" u="sng" dirty="0">
              <a:solidFill>
                <a:srgbClr val="2C95DD"/>
              </a:solidFill>
              <a:latin typeface="MetaNormalLF-Roman"/>
              <a:ea typeface="+mj-ea"/>
              <a:cs typeface="+mj-cs"/>
            </a:endParaRPr>
          </a:p>
        </p:txBody>
      </p:sp>
      <p:sp>
        <p:nvSpPr>
          <p:cNvPr id="6" name="Content Placeholder 2"/>
          <p:cNvSpPr txBox="1">
            <a:spLocks/>
          </p:cNvSpPr>
          <p:nvPr/>
        </p:nvSpPr>
        <p:spPr>
          <a:xfrm>
            <a:off x="342900" y="572691"/>
            <a:ext cx="8559800" cy="389334"/>
          </a:xfrm>
          <a:prstGeom prst="rect">
            <a:avLst/>
          </a:prstGeom>
          <a:ln>
            <a:noFill/>
          </a:ln>
        </p:spPr>
        <p:txBody>
          <a:bodyPr/>
          <a:lstStyle/>
          <a:p>
            <a:pPr eaLnBrk="0" hangingPunct="0">
              <a:spcBef>
                <a:spcPct val="20000"/>
              </a:spcBef>
              <a:buClr>
                <a:srgbClr val="2C95DD"/>
              </a:buClr>
              <a:defRPr/>
            </a:pPr>
            <a:r>
              <a:rPr lang="en-GB" sz="1600" dirty="0">
                <a:latin typeface="MetaNormalLF-Roman" pitchFamily="34" charset="0"/>
              </a:rPr>
              <a:t>This table shows the proposed VNX refresh options</a:t>
            </a:r>
            <a:endParaRPr lang="en-US" sz="1600" dirty="0">
              <a:latin typeface="MetaNormalLF-Roman"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791948978"/>
              </p:ext>
            </p:extLst>
          </p:nvPr>
        </p:nvGraphicFramePr>
        <p:xfrm>
          <a:off x="467544" y="1275606"/>
          <a:ext cx="6919387" cy="1827186"/>
        </p:xfrm>
        <a:graphic>
          <a:graphicData uri="http://schemas.openxmlformats.org/drawingml/2006/table">
            <a:tbl>
              <a:tblPr firstRow="1" bandRow="1">
                <a:tableStyleId>{5C22544A-7EE6-4342-B048-85BDC9FD1C3A}</a:tableStyleId>
              </a:tblPr>
              <a:tblGrid>
                <a:gridCol w="1246633"/>
                <a:gridCol w="696041"/>
                <a:gridCol w="655092"/>
                <a:gridCol w="1610431"/>
                <a:gridCol w="736979"/>
                <a:gridCol w="1974211"/>
              </a:tblGrid>
              <a:tr h="573332">
                <a:tc>
                  <a:txBody>
                    <a:bodyPr/>
                    <a:lstStyle/>
                    <a:p>
                      <a:pPr algn="ctr" fontAlgn="b"/>
                      <a:r>
                        <a:rPr lang="en-US" sz="1200" b="1" i="0" u="none" strike="noStrike" dirty="0">
                          <a:solidFill>
                            <a:srgbClr val="FFFFFF"/>
                          </a:solidFill>
                          <a:effectLst/>
                          <a:latin typeface="Calibri"/>
                        </a:rPr>
                        <a:t>Data Centre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smtClean="0">
                          <a:solidFill>
                            <a:srgbClr val="FFFFFF"/>
                          </a:solidFill>
                          <a:effectLst/>
                          <a:latin typeface="Calibri"/>
                        </a:rPr>
                        <a:t>Prod / </a:t>
                      </a:r>
                      <a:r>
                        <a:rPr lang="en-US" sz="1200" b="1" i="0" u="none" strike="noStrike" dirty="0" err="1" smtClean="0">
                          <a:solidFill>
                            <a:srgbClr val="FFFFFF"/>
                          </a:solidFill>
                          <a:effectLst/>
                          <a:latin typeface="Calibri"/>
                        </a:rPr>
                        <a:t>CoB</a:t>
                      </a:r>
                      <a:endParaRPr lang="en-US" sz="1200" b="1" i="0" u="none" strike="noStrike" dirty="0">
                        <a:solidFill>
                          <a:srgbClr val="FFFFFF"/>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FFFFFF"/>
                          </a:solidFill>
                          <a:effectLst/>
                          <a:latin typeface="Calibri"/>
                        </a:rPr>
                        <a:t>Usage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VNX Model</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 DM</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Actual</a:t>
                      </a:r>
                      <a:br>
                        <a:rPr lang="en-US" sz="1200" b="1" i="0" u="none" strike="noStrike" dirty="0">
                          <a:solidFill>
                            <a:srgbClr val="FFFFFF"/>
                          </a:solidFill>
                          <a:effectLst/>
                          <a:latin typeface="Calibri"/>
                        </a:rPr>
                      </a:br>
                      <a:r>
                        <a:rPr lang="en-US" sz="1200" b="1" i="0" u="none" strike="noStrike" dirty="0">
                          <a:solidFill>
                            <a:srgbClr val="FFFFFF"/>
                          </a:solidFill>
                          <a:effectLst/>
                          <a:latin typeface="Calibri"/>
                        </a:rPr>
                        <a:t>EMC Usable (TB)</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092">
                <a:tc>
                  <a:txBody>
                    <a:bodyPr/>
                    <a:lstStyle/>
                    <a:p>
                      <a:pPr algn="ctr" fontAlgn="b"/>
                      <a:r>
                        <a:rPr lang="en-US" sz="900" b="0" i="0" u="none" strike="noStrike" dirty="0">
                          <a:solidFill>
                            <a:srgbClr val="000000"/>
                          </a:solidFill>
                          <a:effectLst/>
                          <a:latin typeface="Calibri"/>
                        </a:rPr>
                        <a:t>BUD - VSI 1</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VSI</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b="0" i="0" u="none" strike="noStrike" dirty="0">
                          <a:solidFill>
                            <a:srgbClr val="000000"/>
                          </a:solidFill>
                          <a:effectLst/>
                          <a:latin typeface="Calibri"/>
                        </a:rPr>
                        <a:t>VNX5400 - VSI Smal NAS config #2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768">
                <a:tc>
                  <a:txBody>
                    <a:bodyPr/>
                    <a:lstStyle/>
                    <a:p>
                      <a:pPr algn="ctr" fontAlgn="b"/>
                      <a:r>
                        <a:rPr lang="en-US" sz="900" b="0" i="0" u="none" strike="noStrike" dirty="0">
                          <a:solidFill>
                            <a:srgbClr val="000000"/>
                          </a:solidFill>
                          <a:effectLst/>
                          <a:latin typeface="Calibri"/>
                        </a:rPr>
                        <a:t>BUD - VSI 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VSI</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b="0" i="0" u="none" strike="noStrike">
                          <a:solidFill>
                            <a:srgbClr val="000000"/>
                          </a:solidFill>
                          <a:effectLst/>
                          <a:latin typeface="Calibri"/>
                        </a:rPr>
                        <a:t>VNX5400 - VSI Smal NAS config #2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16</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1497">
                <a:tc>
                  <a:txBody>
                    <a:bodyPr/>
                    <a:lstStyle/>
                    <a:p>
                      <a:pPr algn="ctr" fontAlgn="b"/>
                      <a:r>
                        <a:rPr lang="en-US" sz="900" b="0" i="0" u="none" strike="noStrike" dirty="0">
                          <a:solidFill>
                            <a:srgbClr val="000000"/>
                          </a:solidFill>
                          <a:effectLst/>
                          <a:latin typeface="Calibri"/>
                        </a:rPr>
                        <a:t>VKO - VSI 1</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VSI</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b="0" i="0" u="none" strike="noStrike">
                          <a:solidFill>
                            <a:srgbClr val="000000"/>
                          </a:solidFill>
                          <a:effectLst/>
                          <a:latin typeface="Calibri"/>
                        </a:rPr>
                        <a:t>VNX5600-VSI Medium Nas Config #1</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1497">
                <a:tc>
                  <a:txBody>
                    <a:bodyPr/>
                    <a:lstStyle/>
                    <a:p>
                      <a:pPr algn="ctr" fontAlgn="b"/>
                      <a:r>
                        <a:rPr lang="en-US" sz="900" b="0" i="0" u="none" strike="noStrike">
                          <a:solidFill>
                            <a:srgbClr val="000000"/>
                          </a:solidFill>
                          <a:effectLst/>
                          <a:latin typeface="Calibri"/>
                        </a:rPr>
                        <a:t>VKO - VSI 2</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VSI</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b="0" i="0" u="none" strike="noStrike">
                          <a:solidFill>
                            <a:srgbClr val="000000"/>
                          </a:solidFill>
                          <a:effectLst/>
                          <a:latin typeface="Calibri"/>
                        </a:rPr>
                        <a:t>VNX5600-VSI Medium Nas Config #1</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24</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98554862"/>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73100" y="101204"/>
            <a:ext cx="7962900" cy="857250"/>
          </a:xfrm>
          <a:prstGeom prst="rect">
            <a:avLst/>
          </a:prstGeom>
          <a:noFill/>
          <a:ln>
            <a:miter lim="800000"/>
            <a:headEnd/>
            <a:tailEnd/>
          </a:ln>
        </p:spPr>
        <p:txBody>
          <a:bodyPr/>
          <a:lstStyle/>
          <a:p>
            <a:pPr eaLnBrk="0" hangingPunct="0">
              <a:defRPr/>
            </a:pPr>
            <a:r>
              <a:rPr lang="en-GB" sz="2400" u="sng" dirty="0" smtClean="0">
                <a:solidFill>
                  <a:srgbClr val="2C95DD"/>
                </a:solidFill>
                <a:latin typeface="MetaNormalLF-Roman"/>
                <a:ea typeface="+mj-ea"/>
                <a:cs typeface="+mj-cs"/>
              </a:rPr>
              <a:t>Moscow VNX Upgrade</a:t>
            </a:r>
            <a:endParaRPr lang="en-US" u="sng" dirty="0">
              <a:solidFill>
                <a:srgbClr val="2C95DD"/>
              </a:solidFill>
              <a:latin typeface="MetaNormalLF-Roman"/>
              <a:ea typeface="+mj-ea"/>
              <a:cs typeface="+mj-cs"/>
            </a:endParaRPr>
          </a:p>
        </p:txBody>
      </p:sp>
      <p:sp>
        <p:nvSpPr>
          <p:cNvPr id="6" name="Content Placeholder 2"/>
          <p:cNvSpPr txBox="1">
            <a:spLocks/>
          </p:cNvSpPr>
          <p:nvPr/>
        </p:nvSpPr>
        <p:spPr>
          <a:xfrm>
            <a:off x="342900" y="572691"/>
            <a:ext cx="8559800" cy="389334"/>
          </a:xfrm>
          <a:prstGeom prst="rect">
            <a:avLst/>
          </a:prstGeom>
          <a:ln>
            <a:noFill/>
          </a:ln>
        </p:spPr>
        <p:txBody>
          <a:bodyPr/>
          <a:lstStyle/>
          <a:p>
            <a:pPr eaLnBrk="0" hangingPunct="0">
              <a:spcBef>
                <a:spcPct val="20000"/>
              </a:spcBef>
              <a:buClr>
                <a:srgbClr val="2C95DD"/>
              </a:buClr>
              <a:defRPr/>
            </a:pPr>
            <a:r>
              <a:rPr lang="en-GB" sz="1600" dirty="0">
                <a:latin typeface="MetaNormalLF-Roman" pitchFamily="34" charset="0"/>
              </a:rPr>
              <a:t>This table shows the proposed VNX </a:t>
            </a:r>
            <a:r>
              <a:rPr lang="en-GB" sz="1600" dirty="0" smtClean="0">
                <a:latin typeface="MetaNormalLF-Roman" pitchFamily="34" charset="0"/>
              </a:rPr>
              <a:t>upgrade</a:t>
            </a:r>
            <a:endParaRPr lang="en-US" sz="1600" dirty="0">
              <a:latin typeface="MetaNormalLF-Roman"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647545099"/>
              </p:ext>
            </p:extLst>
          </p:nvPr>
        </p:nvGraphicFramePr>
        <p:xfrm>
          <a:off x="467544" y="1275606"/>
          <a:ext cx="6919387" cy="1827186"/>
        </p:xfrm>
        <a:graphic>
          <a:graphicData uri="http://schemas.openxmlformats.org/drawingml/2006/table">
            <a:tbl>
              <a:tblPr firstRow="1" bandRow="1">
                <a:tableStyleId>{5C22544A-7EE6-4342-B048-85BDC9FD1C3A}</a:tableStyleId>
              </a:tblPr>
              <a:tblGrid>
                <a:gridCol w="1246633"/>
                <a:gridCol w="696041"/>
                <a:gridCol w="655092"/>
                <a:gridCol w="1610431"/>
                <a:gridCol w="736979"/>
                <a:gridCol w="1974211"/>
              </a:tblGrid>
              <a:tr h="573332">
                <a:tc>
                  <a:txBody>
                    <a:bodyPr/>
                    <a:lstStyle/>
                    <a:p>
                      <a:pPr algn="ctr" fontAlgn="b"/>
                      <a:r>
                        <a:rPr lang="en-US" sz="1200" b="1" i="0" u="none" strike="noStrike" dirty="0">
                          <a:solidFill>
                            <a:srgbClr val="FFFFFF"/>
                          </a:solidFill>
                          <a:effectLst/>
                          <a:latin typeface="Calibri"/>
                        </a:rPr>
                        <a:t>Data Centre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smtClean="0">
                          <a:solidFill>
                            <a:srgbClr val="FFFFFF"/>
                          </a:solidFill>
                          <a:effectLst/>
                          <a:latin typeface="Calibri"/>
                        </a:rPr>
                        <a:t>Prod / </a:t>
                      </a:r>
                      <a:r>
                        <a:rPr lang="en-US" sz="1200" b="1" i="0" u="none" strike="noStrike" dirty="0" err="1" smtClean="0">
                          <a:solidFill>
                            <a:srgbClr val="FFFFFF"/>
                          </a:solidFill>
                          <a:effectLst/>
                          <a:latin typeface="Calibri"/>
                        </a:rPr>
                        <a:t>CoB</a:t>
                      </a:r>
                      <a:endParaRPr lang="en-US" sz="1200" b="1" i="0" u="none" strike="noStrike" dirty="0">
                        <a:solidFill>
                          <a:srgbClr val="FFFFFF"/>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FFFFFF"/>
                          </a:solidFill>
                          <a:effectLst/>
                          <a:latin typeface="Calibri"/>
                        </a:rPr>
                        <a:t>Usage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VNX Model</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 </a:t>
                      </a:r>
                      <a:r>
                        <a:rPr lang="en-US" sz="1200" b="1" i="0" u="none" strike="noStrike" dirty="0" smtClean="0">
                          <a:solidFill>
                            <a:srgbClr val="FFFFFF"/>
                          </a:solidFill>
                          <a:effectLst/>
                          <a:latin typeface="Calibri"/>
                        </a:rPr>
                        <a:t>Disks</a:t>
                      </a:r>
                      <a:endParaRPr lang="en-US" sz="1200" b="1" i="0" u="none" strike="noStrike" dirty="0">
                        <a:solidFill>
                          <a:srgbClr val="FFFFFF"/>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Actual</a:t>
                      </a:r>
                      <a:br>
                        <a:rPr lang="en-US" sz="1200" b="1" i="0" u="none" strike="noStrike" dirty="0">
                          <a:solidFill>
                            <a:srgbClr val="FFFFFF"/>
                          </a:solidFill>
                          <a:effectLst/>
                          <a:latin typeface="Calibri"/>
                        </a:rPr>
                      </a:br>
                      <a:r>
                        <a:rPr lang="en-US" sz="1200" b="1" i="0" u="none" strike="noStrike" dirty="0">
                          <a:solidFill>
                            <a:srgbClr val="FFFFFF"/>
                          </a:solidFill>
                          <a:effectLst/>
                          <a:latin typeface="Calibri"/>
                        </a:rPr>
                        <a:t>EMC Usable (TB)</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092">
                <a:tc>
                  <a:txBody>
                    <a:bodyPr/>
                    <a:lstStyle/>
                    <a:p>
                      <a:pPr algn="ctr" fontAlgn="b"/>
                      <a:r>
                        <a:rPr lang="en-US" sz="900" b="0" i="0" u="none" strike="noStrike" dirty="0" smtClean="0">
                          <a:solidFill>
                            <a:srgbClr val="000000"/>
                          </a:solidFill>
                          <a:effectLst/>
                          <a:latin typeface="Calibri"/>
                        </a:rPr>
                        <a:t>VKO – SYS</a:t>
                      </a:r>
                      <a:r>
                        <a:rPr lang="en-US" sz="900" b="0" i="0" u="none" strike="noStrike" baseline="0" dirty="0" smtClean="0">
                          <a:solidFill>
                            <a:srgbClr val="000000"/>
                          </a:solidFill>
                          <a:effectLst/>
                          <a:latin typeface="Calibri"/>
                        </a:rPr>
                        <a:t> 1</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VSI</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b="0" i="0" u="none" strike="noStrike" dirty="0" smtClean="0">
                          <a:solidFill>
                            <a:srgbClr val="000000"/>
                          </a:solidFill>
                          <a:effectLst/>
                          <a:latin typeface="Calibri"/>
                        </a:rPr>
                        <a:t>VNX5200</a:t>
                      </a:r>
                      <a:endParaRPr lang="pt-BR"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16</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7</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768">
                <a:tc>
                  <a:txBody>
                    <a:bodyPr/>
                    <a:lstStyle/>
                    <a:p>
                      <a:pPr algn="ctr" fontAlgn="b"/>
                      <a:r>
                        <a:rPr lang="en-US" sz="900" b="0" i="0" u="none" strike="noStrike" dirty="0" smtClean="0">
                          <a:solidFill>
                            <a:srgbClr val="000000"/>
                          </a:solidFill>
                          <a:effectLst/>
                          <a:latin typeface="Calibri"/>
                        </a:rPr>
                        <a:t>VKO – SYS</a:t>
                      </a:r>
                      <a:r>
                        <a:rPr lang="en-US" sz="900" b="0" i="0" u="none" strike="noStrike" baseline="0" dirty="0" smtClean="0">
                          <a:solidFill>
                            <a:srgbClr val="000000"/>
                          </a:solidFill>
                          <a:effectLst/>
                          <a:latin typeface="Calibri"/>
                        </a:rPr>
                        <a:t> 2</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VSI</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pt-BR" sz="900" b="0" i="0" u="none" strike="noStrike" kern="1200" dirty="0" smtClean="0">
                          <a:solidFill>
                            <a:srgbClr val="000000"/>
                          </a:solidFill>
                          <a:effectLst/>
                          <a:latin typeface="Calibri"/>
                          <a:ea typeface="+mn-ea"/>
                          <a:cs typeface="+mn-cs"/>
                        </a:rPr>
                        <a:t>VNX5200</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16</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7</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1497">
                <a:tc>
                  <a:txBody>
                    <a:bodyPr/>
                    <a:lstStyle/>
                    <a:p>
                      <a:pPr algn="ctr" fontAlgn="b"/>
                      <a:r>
                        <a:rPr lang="en-US" sz="900" b="0" i="0" u="none" strike="noStrike" dirty="0" smtClean="0">
                          <a:solidFill>
                            <a:srgbClr val="000000"/>
                          </a:solidFill>
                          <a:effectLst/>
                          <a:latin typeface="Calibri"/>
                        </a:rPr>
                        <a:t>VKO – SYS</a:t>
                      </a:r>
                      <a:r>
                        <a:rPr lang="en-US" sz="900" b="0" i="0" u="none" strike="noStrike" baseline="0" dirty="0" smtClean="0">
                          <a:solidFill>
                            <a:srgbClr val="000000"/>
                          </a:solidFill>
                          <a:effectLst/>
                          <a:latin typeface="Calibri"/>
                        </a:rPr>
                        <a:t> 3</a:t>
                      </a:r>
                      <a:endParaRPr lang="en-US" sz="900" b="0" i="0" u="none" strike="noStrike" dirty="0">
                        <a:solidFill>
                          <a:srgbClr val="000000"/>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COB</a:t>
                      </a:r>
                      <a:endParaRPr lang="en-US" sz="900" b="0" i="0" u="none" strike="noStrike" dirty="0">
                        <a:solidFill>
                          <a:srgbClr val="000000"/>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VSI</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pt-BR" sz="900" b="0" i="0" u="none" strike="noStrike" kern="1200" dirty="0" smtClean="0">
                          <a:solidFill>
                            <a:srgbClr val="000000"/>
                          </a:solidFill>
                          <a:effectLst/>
                          <a:latin typeface="Calibri"/>
                          <a:ea typeface="+mn-ea"/>
                          <a:cs typeface="+mn-cs"/>
                        </a:rPr>
                        <a:t>VNX5200</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16</a:t>
                      </a:r>
                      <a:endParaRPr lang="en-US" sz="900" b="0" i="0" u="none" strike="noStrike" dirty="0">
                        <a:solidFill>
                          <a:srgbClr val="000000"/>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7</a:t>
                      </a:r>
                      <a:endParaRPr lang="en-US" sz="900" b="0" i="0" u="none" strike="noStrike" dirty="0">
                        <a:solidFill>
                          <a:srgbClr val="000000"/>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1497">
                <a:tc>
                  <a:txBody>
                    <a:bodyPr/>
                    <a:lstStyle/>
                    <a:p>
                      <a:pPr algn="ctr" fontAlgn="b"/>
                      <a:r>
                        <a:rPr lang="en-US" sz="900" b="0" i="0" u="none" strike="noStrike" dirty="0" smtClean="0">
                          <a:solidFill>
                            <a:srgbClr val="000000"/>
                          </a:solidFill>
                          <a:effectLst/>
                          <a:latin typeface="Calibri"/>
                        </a:rPr>
                        <a:t>VKO – SYS</a:t>
                      </a:r>
                      <a:r>
                        <a:rPr lang="en-US" sz="900" b="0" i="0" u="none" strike="noStrike" baseline="0" dirty="0" smtClean="0">
                          <a:solidFill>
                            <a:srgbClr val="000000"/>
                          </a:solidFill>
                          <a:effectLst/>
                          <a:latin typeface="Calibri"/>
                        </a:rPr>
                        <a:t> 4</a:t>
                      </a:r>
                      <a:endParaRPr lang="en-US" sz="900" b="0" i="0" u="none" strike="noStrike" dirty="0">
                        <a:solidFill>
                          <a:srgbClr val="000000"/>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COB</a:t>
                      </a:r>
                      <a:endParaRPr lang="en-US" sz="900" b="0" i="0" u="none" strike="noStrike" dirty="0">
                        <a:solidFill>
                          <a:srgbClr val="000000"/>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VSI</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pt-BR" sz="900" b="0" i="0" u="none" strike="noStrike" kern="1200" dirty="0" smtClean="0">
                          <a:solidFill>
                            <a:srgbClr val="000000"/>
                          </a:solidFill>
                          <a:effectLst/>
                          <a:latin typeface="Calibri"/>
                          <a:ea typeface="+mn-ea"/>
                          <a:cs typeface="+mn-cs"/>
                        </a:rPr>
                        <a:t>VNX5200</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16</a:t>
                      </a:r>
                      <a:endParaRPr lang="en-US" sz="900" b="0" i="0" u="none" strike="noStrike" dirty="0">
                        <a:solidFill>
                          <a:srgbClr val="000000"/>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7</a:t>
                      </a:r>
                      <a:endParaRPr lang="en-US" sz="900" b="0" i="0" u="none" strike="noStrike" dirty="0">
                        <a:solidFill>
                          <a:srgbClr val="000000"/>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24098575"/>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73100" y="101204"/>
            <a:ext cx="7962900" cy="857250"/>
          </a:xfrm>
          <a:prstGeom prst="rect">
            <a:avLst/>
          </a:prstGeom>
          <a:noFill/>
          <a:ln>
            <a:miter lim="800000"/>
            <a:headEnd/>
            <a:tailEnd/>
          </a:ln>
        </p:spPr>
        <p:txBody>
          <a:bodyPr/>
          <a:lstStyle/>
          <a:p>
            <a:pPr eaLnBrk="0" hangingPunct="0">
              <a:defRPr/>
            </a:pPr>
            <a:r>
              <a:rPr lang="en-GB" sz="2400" u="sng" dirty="0" err="1" smtClean="0">
                <a:solidFill>
                  <a:srgbClr val="2C95DD"/>
                </a:solidFill>
                <a:latin typeface="MetaNormalLF-Roman"/>
                <a:ea typeface="+mj-ea"/>
                <a:cs typeface="+mj-cs"/>
              </a:rPr>
              <a:t>Xenapp</a:t>
            </a:r>
            <a:r>
              <a:rPr lang="en-GB" sz="2400" u="sng" dirty="0" smtClean="0">
                <a:solidFill>
                  <a:srgbClr val="2C95DD"/>
                </a:solidFill>
                <a:latin typeface="MetaNormalLF-Roman"/>
                <a:ea typeface="+mj-ea"/>
                <a:cs typeface="+mj-cs"/>
              </a:rPr>
              <a:t> VNX Provision</a:t>
            </a:r>
            <a:endParaRPr lang="en-US" u="sng" dirty="0">
              <a:solidFill>
                <a:srgbClr val="2C95DD"/>
              </a:solidFill>
              <a:latin typeface="MetaNormalLF-Roman"/>
              <a:ea typeface="+mj-ea"/>
              <a:cs typeface="+mj-cs"/>
            </a:endParaRPr>
          </a:p>
        </p:txBody>
      </p:sp>
      <p:sp>
        <p:nvSpPr>
          <p:cNvPr id="6" name="Content Placeholder 2"/>
          <p:cNvSpPr txBox="1">
            <a:spLocks/>
          </p:cNvSpPr>
          <p:nvPr/>
        </p:nvSpPr>
        <p:spPr>
          <a:xfrm>
            <a:off x="342900" y="572691"/>
            <a:ext cx="8559800" cy="389334"/>
          </a:xfrm>
          <a:prstGeom prst="rect">
            <a:avLst/>
          </a:prstGeom>
          <a:ln>
            <a:noFill/>
          </a:ln>
        </p:spPr>
        <p:txBody>
          <a:bodyPr/>
          <a:lstStyle/>
          <a:p>
            <a:pPr eaLnBrk="0" hangingPunct="0">
              <a:spcBef>
                <a:spcPct val="20000"/>
              </a:spcBef>
              <a:buClr>
                <a:srgbClr val="2C95DD"/>
              </a:buClr>
              <a:defRPr/>
            </a:pPr>
            <a:r>
              <a:rPr lang="en-GB" sz="1600" dirty="0">
                <a:latin typeface="MetaNormalLF-Roman" pitchFamily="34" charset="0"/>
              </a:rPr>
              <a:t>This table shows the proposed </a:t>
            </a:r>
            <a:r>
              <a:rPr lang="en-GB" sz="1600" dirty="0" smtClean="0">
                <a:latin typeface="MetaNormalLF-Roman" pitchFamily="34" charset="0"/>
              </a:rPr>
              <a:t>VNX</a:t>
            </a:r>
            <a:endParaRPr lang="en-US" sz="1600" dirty="0">
              <a:latin typeface="MetaNormalLF-Roman"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120508759"/>
              </p:ext>
            </p:extLst>
          </p:nvPr>
        </p:nvGraphicFramePr>
        <p:xfrm>
          <a:off x="467544" y="1275606"/>
          <a:ext cx="6919387" cy="1264192"/>
        </p:xfrm>
        <a:graphic>
          <a:graphicData uri="http://schemas.openxmlformats.org/drawingml/2006/table">
            <a:tbl>
              <a:tblPr firstRow="1" bandRow="1">
                <a:tableStyleId>{5C22544A-7EE6-4342-B048-85BDC9FD1C3A}</a:tableStyleId>
              </a:tblPr>
              <a:tblGrid>
                <a:gridCol w="1246633"/>
                <a:gridCol w="696041"/>
                <a:gridCol w="655092"/>
                <a:gridCol w="1610431"/>
                <a:gridCol w="736979"/>
                <a:gridCol w="1974211"/>
              </a:tblGrid>
              <a:tr h="573332">
                <a:tc>
                  <a:txBody>
                    <a:bodyPr/>
                    <a:lstStyle/>
                    <a:p>
                      <a:pPr algn="ctr" fontAlgn="b"/>
                      <a:r>
                        <a:rPr lang="en-US" sz="1200" b="1" i="0" u="none" strike="noStrike" dirty="0">
                          <a:solidFill>
                            <a:srgbClr val="FFFFFF"/>
                          </a:solidFill>
                          <a:effectLst/>
                          <a:latin typeface="Calibri"/>
                        </a:rPr>
                        <a:t>Data Centre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smtClean="0">
                          <a:solidFill>
                            <a:srgbClr val="FFFFFF"/>
                          </a:solidFill>
                          <a:effectLst/>
                          <a:latin typeface="Calibri"/>
                        </a:rPr>
                        <a:t>Prod / </a:t>
                      </a:r>
                      <a:r>
                        <a:rPr lang="en-US" sz="1200" b="1" i="0" u="none" strike="noStrike" dirty="0" err="1" smtClean="0">
                          <a:solidFill>
                            <a:srgbClr val="FFFFFF"/>
                          </a:solidFill>
                          <a:effectLst/>
                          <a:latin typeface="Calibri"/>
                        </a:rPr>
                        <a:t>CoB</a:t>
                      </a:r>
                      <a:endParaRPr lang="en-US" sz="1200" b="1" i="0" u="none" strike="noStrike" dirty="0">
                        <a:solidFill>
                          <a:srgbClr val="FFFFFF"/>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FFFFFF"/>
                          </a:solidFill>
                          <a:effectLst/>
                          <a:latin typeface="Calibri"/>
                        </a:rPr>
                        <a:t>Usage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VNX Model</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 </a:t>
                      </a:r>
                      <a:r>
                        <a:rPr lang="en-US" sz="1200" b="1" i="0" u="none" strike="noStrike" dirty="0" smtClean="0">
                          <a:solidFill>
                            <a:srgbClr val="FFFFFF"/>
                          </a:solidFill>
                          <a:effectLst/>
                          <a:latin typeface="Calibri"/>
                        </a:rPr>
                        <a:t>DM</a:t>
                      </a:r>
                      <a:endParaRPr lang="en-US" sz="1200" b="1" i="0" u="none" strike="noStrike" dirty="0">
                        <a:solidFill>
                          <a:srgbClr val="FFFFFF"/>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Actual</a:t>
                      </a:r>
                      <a:br>
                        <a:rPr lang="en-US" sz="1200" b="1" i="0" u="none" strike="noStrike" dirty="0">
                          <a:solidFill>
                            <a:srgbClr val="FFFFFF"/>
                          </a:solidFill>
                          <a:effectLst/>
                          <a:latin typeface="Calibri"/>
                        </a:rPr>
                      </a:br>
                      <a:r>
                        <a:rPr lang="en-US" sz="1200" b="1" i="0" u="none" strike="noStrike" dirty="0">
                          <a:solidFill>
                            <a:srgbClr val="FFFFFF"/>
                          </a:solidFill>
                          <a:effectLst/>
                          <a:latin typeface="Calibri"/>
                        </a:rPr>
                        <a:t>EMC Usable (TB)</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092">
                <a:tc>
                  <a:txBody>
                    <a:bodyPr/>
                    <a:lstStyle/>
                    <a:p>
                      <a:pPr algn="ctr" fontAlgn="b"/>
                      <a:r>
                        <a:rPr lang="en-US" sz="900" b="0" i="0" u="none" strike="noStrike" dirty="0" smtClean="0">
                          <a:solidFill>
                            <a:srgbClr val="000000"/>
                          </a:solidFill>
                          <a:effectLst/>
                          <a:latin typeface="Calibri"/>
                        </a:rPr>
                        <a:t>RDC</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err="1" smtClean="0">
                          <a:solidFill>
                            <a:srgbClr val="000000"/>
                          </a:solidFill>
                          <a:effectLst/>
                          <a:latin typeface="Calibri"/>
                        </a:rPr>
                        <a:t>Xenapp</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b="0" i="0" u="none" strike="noStrike" dirty="0" smtClean="0">
                          <a:solidFill>
                            <a:srgbClr val="000000"/>
                          </a:solidFill>
                          <a:effectLst/>
                          <a:latin typeface="Calibri"/>
                        </a:rPr>
                        <a:t>VNX5200 x 5</a:t>
                      </a:r>
                      <a:endParaRPr lang="pt-BR"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2</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67</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768">
                <a:tc>
                  <a:txBody>
                    <a:bodyPr/>
                    <a:lstStyle/>
                    <a:p>
                      <a:pPr algn="ctr" fontAlgn="b"/>
                      <a:r>
                        <a:rPr lang="en-US" sz="900" b="0" i="0" u="none" strike="noStrike" dirty="0" smtClean="0">
                          <a:solidFill>
                            <a:srgbClr val="000000"/>
                          </a:solidFill>
                          <a:effectLst/>
                          <a:latin typeface="Calibri"/>
                        </a:rPr>
                        <a:t>FDC</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err="1" smtClean="0">
                          <a:solidFill>
                            <a:srgbClr val="000000"/>
                          </a:solidFill>
                          <a:effectLst/>
                          <a:latin typeface="Calibri"/>
                        </a:rPr>
                        <a:t>Xenapp</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pt-BR" sz="900" b="0" i="0" u="none" strike="noStrike" kern="1200" dirty="0" smtClean="0">
                          <a:solidFill>
                            <a:srgbClr val="000000"/>
                          </a:solidFill>
                          <a:effectLst/>
                          <a:latin typeface="Calibri"/>
                          <a:ea typeface="+mn-ea"/>
                          <a:cs typeface="+mn-cs"/>
                        </a:rPr>
                        <a:t>VNX5200 x 5</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2</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67</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94525851"/>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73100" y="101204"/>
            <a:ext cx="7962900" cy="857250"/>
          </a:xfrm>
          <a:prstGeom prst="rect">
            <a:avLst/>
          </a:prstGeom>
          <a:noFill/>
          <a:ln>
            <a:miter lim="800000"/>
            <a:headEnd/>
            <a:tailEnd/>
          </a:ln>
        </p:spPr>
        <p:txBody>
          <a:bodyPr/>
          <a:lstStyle/>
          <a:p>
            <a:pPr eaLnBrk="0" hangingPunct="0">
              <a:defRPr/>
            </a:pPr>
            <a:r>
              <a:rPr lang="en-GB" sz="2400" u="sng" dirty="0" smtClean="0">
                <a:solidFill>
                  <a:srgbClr val="2C95DD"/>
                </a:solidFill>
                <a:latin typeface="MetaNormalLF-Roman"/>
                <a:ea typeface="+mj-ea"/>
                <a:cs typeface="+mj-cs"/>
              </a:rPr>
              <a:t>VSI VNX Provision</a:t>
            </a:r>
            <a:endParaRPr lang="en-US" u="sng" dirty="0">
              <a:solidFill>
                <a:srgbClr val="2C95DD"/>
              </a:solidFill>
              <a:latin typeface="MetaNormalLF-Roman"/>
              <a:ea typeface="+mj-ea"/>
              <a:cs typeface="+mj-cs"/>
            </a:endParaRPr>
          </a:p>
        </p:txBody>
      </p:sp>
      <p:sp>
        <p:nvSpPr>
          <p:cNvPr id="6" name="Content Placeholder 2"/>
          <p:cNvSpPr txBox="1">
            <a:spLocks/>
          </p:cNvSpPr>
          <p:nvPr/>
        </p:nvSpPr>
        <p:spPr>
          <a:xfrm>
            <a:off x="342900" y="572691"/>
            <a:ext cx="8559800" cy="389334"/>
          </a:xfrm>
          <a:prstGeom prst="rect">
            <a:avLst/>
          </a:prstGeom>
          <a:ln>
            <a:noFill/>
          </a:ln>
        </p:spPr>
        <p:txBody>
          <a:bodyPr/>
          <a:lstStyle/>
          <a:p>
            <a:pPr eaLnBrk="0" hangingPunct="0">
              <a:spcBef>
                <a:spcPct val="20000"/>
              </a:spcBef>
              <a:buClr>
                <a:srgbClr val="2C95DD"/>
              </a:buClr>
              <a:defRPr/>
            </a:pPr>
            <a:r>
              <a:rPr lang="en-GB" sz="1600" dirty="0">
                <a:latin typeface="MetaNormalLF-Roman" pitchFamily="34" charset="0"/>
              </a:rPr>
              <a:t>This table shows the proposed </a:t>
            </a:r>
            <a:r>
              <a:rPr lang="en-GB" sz="1600" dirty="0" smtClean="0">
                <a:latin typeface="MetaNormalLF-Roman" pitchFamily="34" charset="0"/>
              </a:rPr>
              <a:t>VNX</a:t>
            </a:r>
            <a:endParaRPr lang="en-US" sz="1600" dirty="0">
              <a:latin typeface="MetaNormalLF-Roman"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345879737"/>
              </p:ext>
            </p:extLst>
          </p:nvPr>
        </p:nvGraphicFramePr>
        <p:xfrm>
          <a:off x="467544" y="1275606"/>
          <a:ext cx="6919387" cy="1264192"/>
        </p:xfrm>
        <a:graphic>
          <a:graphicData uri="http://schemas.openxmlformats.org/drawingml/2006/table">
            <a:tbl>
              <a:tblPr firstRow="1" bandRow="1">
                <a:tableStyleId>{5C22544A-7EE6-4342-B048-85BDC9FD1C3A}</a:tableStyleId>
              </a:tblPr>
              <a:tblGrid>
                <a:gridCol w="1246633"/>
                <a:gridCol w="696041"/>
                <a:gridCol w="655092"/>
                <a:gridCol w="1610431"/>
                <a:gridCol w="736979"/>
                <a:gridCol w="1974211"/>
              </a:tblGrid>
              <a:tr h="573332">
                <a:tc>
                  <a:txBody>
                    <a:bodyPr/>
                    <a:lstStyle/>
                    <a:p>
                      <a:pPr algn="ctr" fontAlgn="b"/>
                      <a:r>
                        <a:rPr lang="en-US" sz="1200" b="1" i="0" u="none" strike="noStrike" dirty="0">
                          <a:solidFill>
                            <a:srgbClr val="FFFFFF"/>
                          </a:solidFill>
                          <a:effectLst/>
                          <a:latin typeface="Calibri"/>
                        </a:rPr>
                        <a:t>Data Centre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smtClean="0">
                          <a:solidFill>
                            <a:srgbClr val="FFFFFF"/>
                          </a:solidFill>
                          <a:effectLst/>
                          <a:latin typeface="Calibri"/>
                        </a:rPr>
                        <a:t>Prod / </a:t>
                      </a:r>
                      <a:r>
                        <a:rPr lang="en-US" sz="1200" b="1" i="0" u="none" strike="noStrike" dirty="0" err="1" smtClean="0">
                          <a:solidFill>
                            <a:srgbClr val="FFFFFF"/>
                          </a:solidFill>
                          <a:effectLst/>
                          <a:latin typeface="Calibri"/>
                        </a:rPr>
                        <a:t>CoB</a:t>
                      </a:r>
                      <a:endParaRPr lang="en-US" sz="1200" b="1" i="0" u="none" strike="noStrike" dirty="0">
                        <a:solidFill>
                          <a:srgbClr val="FFFFFF"/>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FFFFFF"/>
                          </a:solidFill>
                          <a:effectLst/>
                          <a:latin typeface="Calibri"/>
                        </a:rPr>
                        <a:t>Usage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VNX Model</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 </a:t>
                      </a:r>
                      <a:r>
                        <a:rPr lang="en-US" sz="1200" b="1" i="0" u="none" strike="noStrike" dirty="0" smtClean="0">
                          <a:solidFill>
                            <a:srgbClr val="FFFFFF"/>
                          </a:solidFill>
                          <a:effectLst/>
                          <a:latin typeface="Calibri"/>
                        </a:rPr>
                        <a:t>DM</a:t>
                      </a:r>
                      <a:endParaRPr lang="en-US" sz="1200" b="1" i="0" u="none" strike="noStrike" dirty="0">
                        <a:solidFill>
                          <a:srgbClr val="FFFFFF"/>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FFFF"/>
                          </a:solidFill>
                          <a:effectLst/>
                          <a:latin typeface="Calibri"/>
                        </a:rPr>
                        <a:t>Actual</a:t>
                      </a:r>
                      <a:br>
                        <a:rPr lang="en-US" sz="1200" b="1" i="0" u="none" strike="noStrike" dirty="0">
                          <a:solidFill>
                            <a:srgbClr val="FFFFFF"/>
                          </a:solidFill>
                          <a:effectLst/>
                          <a:latin typeface="Calibri"/>
                        </a:rPr>
                      </a:br>
                      <a:r>
                        <a:rPr lang="en-US" sz="1200" b="1" i="0" u="none" strike="noStrike" dirty="0">
                          <a:solidFill>
                            <a:srgbClr val="FFFFFF"/>
                          </a:solidFill>
                          <a:effectLst/>
                          <a:latin typeface="Calibri"/>
                        </a:rPr>
                        <a:t>EMC Usable (TB)</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092">
                <a:tc>
                  <a:txBody>
                    <a:bodyPr/>
                    <a:lstStyle/>
                    <a:p>
                      <a:pPr algn="ctr" fontAlgn="b"/>
                      <a:r>
                        <a:rPr lang="en-US" sz="900" b="0" i="0" u="none" strike="noStrike" dirty="0" smtClean="0">
                          <a:solidFill>
                            <a:srgbClr val="000000"/>
                          </a:solidFill>
                          <a:effectLst/>
                          <a:latin typeface="Calibri"/>
                        </a:rPr>
                        <a:t>RDC</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VSI</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b="0" i="0" u="none" strike="noStrike" dirty="0" smtClean="0">
                          <a:solidFill>
                            <a:srgbClr val="000000"/>
                          </a:solidFill>
                          <a:effectLst/>
                          <a:latin typeface="Calibri"/>
                        </a:rPr>
                        <a:t>VNX5600 x 2</a:t>
                      </a:r>
                      <a:endParaRPr lang="pt-BR"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2</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68</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768">
                <a:tc>
                  <a:txBody>
                    <a:bodyPr/>
                    <a:lstStyle/>
                    <a:p>
                      <a:pPr algn="ctr" fontAlgn="b"/>
                      <a:r>
                        <a:rPr lang="en-US" sz="900" b="0" i="0" u="none" strike="noStrike" dirty="0" smtClean="0">
                          <a:solidFill>
                            <a:srgbClr val="000000"/>
                          </a:solidFill>
                          <a:effectLst/>
                          <a:latin typeface="Calibri"/>
                        </a:rPr>
                        <a:t>FDC</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VSI</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pt-BR" sz="900" b="0" i="0" u="none" strike="noStrike" kern="1200" dirty="0" smtClean="0">
                          <a:solidFill>
                            <a:srgbClr val="000000"/>
                          </a:solidFill>
                          <a:effectLst/>
                          <a:latin typeface="Calibri"/>
                          <a:ea typeface="+mn-ea"/>
                          <a:cs typeface="+mn-cs"/>
                        </a:rPr>
                        <a:t>VNX5600 x 2</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2</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68</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53562525"/>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73100" y="101204"/>
            <a:ext cx="7962900" cy="857250"/>
          </a:xfrm>
          <a:prstGeom prst="rect">
            <a:avLst/>
          </a:prstGeom>
          <a:noFill/>
          <a:ln>
            <a:miter lim="800000"/>
            <a:headEnd/>
            <a:tailEnd/>
          </a:ln>
        </p:spPr>
        <p:txBody>
          <a:bodyPr/>
          <a:lstStyle/>
          <a:p>
            <a:pPr eaLnBrk="0" hangingPunct="0">
              <a:defRPr/>
            </a:pPr>
            <a:r>
              <a:rPr lang="en-GB" sz="2400" u="sng" dirty="0" smtClean="0">
                <a:solidFill>
                  <a:srgbClr val="2C95DD"/>
                </a:solidFill>
                <a:latin typeface="MetaNormalLF-Roman"/>
                <a:ea typeface="+mj-ea"/>
                <a:cs typeface="+mj-cs"/>
              </a:rPr>
              <a:t>VDI XtremeIO Provision</a:t>
            </a:r>
            <a:endParaRPr lang="en-US" u="sng" dirty="0">
              <a:solidFill>
                <a:srgbClr val="2C95DD"/>
              </a:solidFill>
              <a:latin typeface="MetaNormalLF-Roman"/>
              <a:ea typeface="+mj-ea"/>
              <a:cs typeface="+mj-cs"/>
            </a:endParaRPr>
          </a:p>
        </p:txBody>
      </p:sp>
      <p:sp>
        <p:nvSpPr>
          <p:cNvPr id="6" name="Content Placeholder 2"/>
          <p:cNvSpPr txBox="1">
            <a:spLocks/>
          </p:cNvSpPr>
          <p:nvPr/>
        </p:nvSpPr>
        <p:spPr>
          <a:xfrm>
            <a:off x="342900" y="572691"/>
            <a:ext cx="8559800" cy="389334"/>
          </a:xfrm>
          <a:prstGeom prst="rect">
            <a:avLst/>
          </a:prstGeom>
          <a:ln>
            <a:noFill/>
          </a:ln>
        </p:spPr>
        <p:txBody>
          <a:bodyPr/>
          <a:lstStyle/>
          <a:p>
            <a:pPr eaLnBrk="0" hangingPunct="0">
              <a:spcBef>
                <a:spcPct val="20000"/>
              </a:spcBef>
              <a:buClr>
                <a:srgbClr val="2C95DD"/>
              </a:buClr>
              <a:defRPr/>
            </a:pPr>
            <a:r>
              <a:rPr lang="en-GB" sz="1600" dirty="0">
                <a:latin typeface="MetaNormalLF-Roman" pitchFamily="34" charset="0"/>
              </a:rPr>
              <a:t>This table shows the proposed </a:t>
            </a:r>
            <a:r>
              <a:rPr lang="en-GB" sz="1600" dirty="0" smtClean="0">
                <a:latin typeface="MetaNormalLF-Roman" pitchFamily="34" charset="0"/>
              </a:rPr>
              <a:t>X-Bricks</a:t>
            </a:r>
            <a:endParaRPr lang="en-US" sz="1600" dirty="0">
              <a:latin typeface="MetaNormalLF-Roman"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665107385"/>
              </p:ext>
            </p:extLst>
          </p:nvPr>
        </p:nvGraphicFramePr>
        <p:xfrm>
          <a:off x="467544" y="1275606"/>
          <a:ext cx="6182408" cy="1264192"/>
        </p:xfrm>
        <a:graphic>
          <a:graphicData uri="http://schemas.openxmlformats.org/drawingml/2006/table">
            <a:tbl>
              <a:tblPr firstRow="1" bandRow="1">
                <a:tableStyleId>{5C22544A-7EE6-4342-B048-85BDC9FD1C3A}</a:tableStyleId>
              </a:tblPr>
              <a:tblGrid>
                <a:gridCol w="1246633"/>
                <a:gridCol w="696041"/>
                <a:gridCol w="655092"/>
                <a:gridCol w="1610431"/>
                <a:gridCol w="1974211"/>
              </a:tblGrid>
              <a:tr h="573332">
                <a:tc>
                  <a:txBody>
                    <a:bodyPr/>
                    <a:lstStyle/>
                    <a:p>
                      <a:pPr algn="ctr" fontAlgn="b"/>
                      <a:r>
                        <a:rPr lang="en-US" sz="1200" b="1" i="0" u="none" strike="noStrike" dirty="0">
                          <a:solidFill>
                            <a:srgbClr val="FFFFFF"/>
                          </a:solidFill>
                          <a:effectLst/>
                          <a:latin typeface="Calibri"/>
                        </a:rPr>
                        <a:t>Data Centre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smtClean="0">
                          <a:solidFill>
                            <a:srgbClr val="FFFFFF"/>
                          </a:solidFill>
                          <a:effectLst/>
                          <a:latin typeface="Calibri"/>
                        </a:rPr>
                        <a:t>Prod / </a:t>
                      </a:r>
                      <a:r>
                        <a:rPr lang="en-US" sz="1200" b="1" i="0" u="none" strike="noStrike" dirty="0" err="1" smtClean="0">
                          <a:solidFill>
                            <a:srgbClr val="FFFFFF"/>
                          </a:solidFill>
                          <a:effectLst/>
                          <a:latin typeface="Calibri"/>
                        </a:rPr>
                        <a:t>CoB</a:t>
                      </a:r>
                      <a:endParaRPr lang="en-US" sz="1200" b="1" i="0" u="none" strike="noStrike" dirty="0">
                        <a:solidFill>
                          <a:srgbClr val="FFFFFF"/>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FFFFFF"/>
                          </a:solidFill>
                          <a:effectLst/>
                          <a:latin typeface="Calibri"/>
                        </a:rPr>
                        <a:t>Usage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smtClean="0">
                          <a:solidFill>
                            <a:srgbClr val="FFFFFF"/>
                          </a:solidFill>
                          <a:effectLst/>
                          <a:latin typeface="Calibri"/>
                        </a:rPr>
                        <a:t>XIO Model</a:t>
                      </a:r>
                      <a:endParaRPr lang="en-US" sz="1200" b="1" i="0" u="none" strike="noStrike" dirty="0">
                        <a:solidFill>
                          <a:srgbClr val="FFFFFF"/>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smtClean="0">
                          <a:solidFill>
                            <a:srgbClr val="FFFFFF"/>
                          </a:solidFill>
                          <a:effectLst/>
                          <a:latin typeface="Calibri"/>
                        </a:rPr>
                        <a:t>Usable Capacity (TB</a:t>
                      </a:r>
                      <a:r>
                        <a:rPr lang="en-US" sz="1200" b="1" i="0" u="none" strike="noStrike" dirty="0">
                          <a:solidFill>
                            <a:srgbClr val="FFFFFF"/>
                          </a:solidFill>
                          <a:effectLst/>
                          <a:latin typeface="Calibri"/>
                        </a:rPr>
                        <a:t>)</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092">
                <a:tc>
                  <a:txBody>
                    <a:bodyPr/>
                    <a:lstStyle/>
                    <a:p>
                      <a:pPr algn="ctr" fontAlgn="b"/>
                      <a:r>
                        <a:rPr lang="en-US" sz="900" b="0" i="0" u="none" strike="noStrike" dirty="0" smtClean="0">
                          <a:solidFill>
                            <a:srgbClr val="000000"/>
                          </a:solidFill>
                          <a:effectLst/>
                          <a:latin typeface="Calibri"/>
                        </a:rPr>
                        <a:t>RDC</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VDI</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b="0" i="0" u="none" strike="noStrike" dirty="0" smtClean="0">
                          <a:solidFill>
                            <a:srgbClr val="000000"/>
                          </a:solidFill>
                          <a:effectLst/>
                          <a:latin typeface="Calibri"/>
                        </a:rPr>
                        <a:t>D25</a:t>
                      </a:r>
                      <a:endParaRPr lang="pt-BR"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7.5</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768">
                <a:tc>
                  <a:txBody>
                    <a:bodyPr/>
                    <a:lstStyle/>
                    <a:p>
                      <a:pPr algn="ctr" fontAlgn="b"/>
                      <a:r>
                        <a:rPr lang="en-US" sz="900" b="0" i="0" u="none" strike="noStrike" dirty="0" smtClean="0">
                          <a:solidFill>
                            <a:srgbClr val="000000"/>
                          </a:solidFill>
                          <a:effectLst/>
                          <a:latin typeface="Calibri"/>
                        </a:rPr>
                        <a:t>FDC</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VDI</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pt-BR" sz="900" b="0" i="0" u="none" strike="noStrike" kern="1200" dirty="0" smtClean="0">
                          <a:solidFill>
                            <a:srgbClr val="000000"/>
                          </a:solidFill>
                          <a:effectLst/>
                          <a:latin typeface="Calibri"/>
                          <a:ea typeface="+mn-ea"/>
                          <a:cs typeface="+mn-cs"/>
                        </a:rPr>
                        <a:t>D25 </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7.5</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76562575"/>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73100" y="101204"/>
            <a:ext cx="7962900" cy="857250"/>
          </a:xfrm>
          <a:prstGeom prst="rect">
            <a:avLst/>
          </a:prstGeom>
          <a:noFill/>
          <a:ln>
            <a:miter lim="800000"/>
            <a:headEnd/>
            <a:tailEnd/>
          </a:ln>
        </p:spPr>
        <p:txBody>
          <a:bodyPr/>
          <a:lstStyle/>
          <a:p>
            <a:pPr eaLnBrk="0" hangingPunct="0">
              <a:defRPr/>
            </a:pPr>
            <a:r>
              <a:rPr lang="en-GB" sz="2400" u="sng" dirty="0" smtClean="0">
                <a:solidFill>
                  <a:srgbClr val="2C95DD"/>
                </a:solidFill>
                <a:latin typeface="MetaNormalLF-Roman"/>
                <a:ea typeface="+mj-ea"/>
                <a:cs typeface="+mj-cs"/>
              </a:rPr>
              <a:t>Data Domain Upgrades</a:t>
            </a:r>
            <a:endParaRPr lang="en-US" u="sng" dirty="0">
              <a:solidFill>
                <a:srgbClr val="2C95DD"/>
              </a:solidFill>
              <a:latin typeface="MetaNormalLF-Roman"/>
              <a:ea typeface="+mj-ea"/>
              <a:cs typeface="+mj-cs"/>
            </a:endParaRPr>
          </a:p>
        </p:txBody>
      </p:sp>
      <p:sp>
        <p:nvSpPr>
          <p:cNvPr id="6" name="Content Placeholder 2"/>
          <p:cNvSpPr txBox="1">
            <a:spLocks/>
          </p:cNvSpPr>
          <p:nvPr/>
        </p:nvSpPr>
        <p:spPr>
          <a:xfrm>
            <a:off x="342900" y="572691"/>
            <a:ext cx="8559800" cy="389334"/>
          </a:xfrm>
          <a:prstGeom prst="rect">
            <a:avLst/>
          </a:prstGeom>
          <a:ln>
            <a:noFill/>
          </a:ln>
        </p:spPr>
        <p:txBody>
          <a:bodyPr/>
          <a:lstStyle/>
          <a:p>
            <a:pPr eaLnBrk="0" hangingPunct="0">
              <a:spcBef>
                <a:spcPct val="20000"/>
              </a:spcBef>
              <a:buClr>
                <a:srgbClr val="2C95DD"/>
              </a:buClr>
              <a:defRPr/>
            </a:pPr>
            <a:r>
              <a:rPr lang="en-GB" sz="1600" dirty="0">
                <a:latin typeface="MetaNormalLF-Roman" pitchFamily="34" charset="0"/>
              </a:rPr>
              <a:t>This table shows the proposed </a:t>
            </a:r>
            <a:r>
              <a:rPr lang="en-GB" sz="1600" dirty="0" smtClean="0">
                <a:latin typeface="MetaNormalLF-Roman" pitchFamily="34" charset="0"/>
              </a:rPr>
              <a:t>DD Upgrade</a:t>
            </a:r>
            <a:endParaRPr lang="en-US" sz="1600" dirty="0">
              <a:latin typeface="MetaNormalLF-Roman"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670540748"/>
              </p:ext>
            </p:extLst>
          </p:nvPr>
        </p:nvGraphicFramePr>
        <p:xfrm>
          <a:off x="467544" y="1275606"/>
          <a:ext cx="6182408" cy="1264192"/>
        </p:xfrm>
        <a:graphic>
          <a:graphicData uri="http://schemas.openxmlformats.org/drawingml/2006/table">
            <a:tbl>
              <a:tblPr firstRow="1" bandRow="1">
                <a:tableStyleId>{5C22544A-7EE6-4342-B048-85BDC9FD1C3A}</a:tableStyleId>
              </a:tblPr>
              <a:tblGrid>
                <a:gridCol w="1246633"/>
                <a:gridCol w="696041"/>
                <a:gridCol w="655092"/>
                <a:gridCol w="1610431"/>
                <a:gridCol w="1974211"/>
              </a:tblGrid>
              <a:tr h="573332">
                <a:tc>
                  <a:txBody>
                    <a:bodyPr/>
                    <a:lstStyle/>
                    <a:p>
                      <a:pPr algn="ctr" fontAlgn="b"/>
                      <a:r>
                        <a:rPr lang="en-US" sz="1200" b="1" i="0" u="none" strike="noStrike" dirty="0">
                          <a:solidFill>
                            <a:srgbClr val="FFFFFF"/>
                          </a:solidFill>
                          <a:effectLst/>
                          <a:latin typeface="Calibri"/>
                        </a:rPr>
                        <a:t>Data Centre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smtClean="0">
                          <a:solidFill>
                            <a:srgbClr val="FFFFFF"/>
                          </a:solidFill>
                          <a:effectLst/>
                          <a:latin typeface="Calibri"/>
                        </a:rPr>
                        <a:t>Prod / </a:t>
                      </a:r>
                      <a:r>
                        <a:rPr lang="en-US" sz="1200" b="1" i="0" u="none" strike="noStrike" dirty="0" err="1" smtClean="0">
                          <a:solidFill>
                            <a:srgbClr val="FFFFFF"/>
                          </a:solidFill>
                          <a:effectLst/>
                          <a:latin typeface="Calibri"/>
                        </a:rPr>
                        <a:t>CoB</a:t>
                      </a:r>
                      <a:endParaRPr lang="en-US" sz="1200" b="1" i="0" u="none" strike="noStrike" dirty="0">
                        <a:solidFill>
                          <a:srgbClr val="FFFFFF"/>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FFFFFF"/>
                          </a:solidFill>
                          <a:effectLst/>
                          <a:latin typeface="Calibri"/>
                        </a:rPr>
                        <a:t>Usage</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smtClean="0">
                          <a:solidFill>
                            <a:srgbClr val="FFFFFF"/>
                          </a:solidFill>
                          <a:effectLst/>
                          <a:latin typeface="Calibri"/>
                        </a:rPr>
                        <a:t>DD Model</a:t>
                      </a:r>
                      <a:endParaRPr lang="en-US" sz="1200" b="1" i="0" u="none" strike="noStrike" dirty="0">
                        <a:solidFill>
                          <a:srgbClr val="FFFFFF"/>
                        </a:solidFill>
                        <a:effectLst/>
                        <a:latin typeface="Calibri"/>
                      </a:endParaRP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smtClean="0">
                          <a:solidFill>
                            <a:srgbClr val="FFFFFF"/>
                          </a:solidFill>
                          <a:effectLst/>
                          <a:latin typeface="Calibri"/>
                        </a:rPr>
                        <a:t>Capacity (TB</a:t>
                      </a:r>
                      <a:r>
                        <a:rPr lang="en-US" sz="1200" b="1" i="0" u="none" strike="noStrike" dirty="0">
                          <a:solidFill>
                            <a:srgbClr val="FFFFFF"/>
                          </a:solidFill>
                          <a:effectLst/>
                          <a:latin typeface="Calibri"/>
                        </a:rPr>
                        <a:t>)</a:t>
                      </a:r>
                    </a:p>
                  </a:txBody>
                  <a:tcPr marL="9525" marR="9525" marT="714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092">
                <a:tc>
                  <a:txBody>
                    <a:bodyPr/>
                    <a:lstStyle/>
                    <a:p>
                      <a:pPr algn="ctr" fontAlgn="b"/>
                      <a:r>
                        <a:rPr lang="en-US" sz="900" b="0" i="0" u="none" strike="noStrike" dirty="0" smtClean="0">
                          <a:solidFill>
                            <a:srgbClr val="000000"/>
                          </a:solidFill>
                          <a:effectLst/>
                          <a:latin typeface="Calibri"/>
                        </a:rPr>
                        <a:t>RDC</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Backup</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b="0" i="0" u="none" strike="noStrike" dirty="0" smtClean="0">
                          <a:solidFill>
                            <a:srgbClr val="000000"/>
                          </a:solidFill>
                          <a:effectLst/>
                          <a:latin typeface="Calibri"/>
                        </a:rPr>
                        <a:t>D990 Shelves</a:t>
                      </a:r>
                      <a:endParaRPr lang="pt-BR"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90</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768">
                <a:tc>
                  <a:txBody>
                    <a:bodyPr/>
                    <a:lstStyle/>
                    <a:p>
                      <a:pPr algn="ctr" fontAlgn="b"/>
                      <a:r>
                        <a:rPr lang="en-US" sz="900" b="0" i="0" u="none" strike="noStrike" dirty="0" smtClean="0">
                          <a:solidFill>
                            <a:srgbClr val="000000"/>
                          </a:solidFill>
                          <a:effectLst/>
                          <a:latin typeface="Calibri"/>
                        </a:rPr>
                        <a:t>FDC</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Prod</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Backup</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pt-BR" sz="900" b="0" i="0" u="none" strike="noStrike" kern="1200" dirty="0" smtClean="0">
                          <a:solidFill>
                            <a:srgbClr val="000000"/>
                          </a:solidFill>
                          <a:effectLst/>
                          <a:latin typeface="Calibri"/>
                          <a:ea typeface="+mn-ea"/>
                          <a:cs typeface="+mn-cs"/>
                        </a:rPr>
                        <a:t>D990 Shelves</a:t>
                      </a: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libri"/>
                        </a:rPr>
                        <a:t>90</a:t>
                      </a:r>
                      <a:endParaRPr lang="en-US" sz="900" b="0" i="0" u="none" strike="noStrike" dirty="0">
                        <a:solidFill>
                          <a:srgbClr val="000000"/>
                        </a:solidFill>
                        <a:effectLst/>
                        <a:latin typeface="Calibri"/>
                      </a:endParaRPr>
                    </a:p>
                  </a:txBody>
                  <a:tcPr marL="9525" marR="9525"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27956697"/>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673100" y="101204"/>
            <a:ext cx="7962900" cy="857250"/>
          </a:xfrm>
          <a:prstGeom prst="rect">
            <a:avLst/>
          </a:prstGeom>
          <a:noFill/>
          <a:ln>
            <a:miter lim="800000"/>
            <a:headEnd/>
            <a:tailEnd/>
          </a:ln>
        </p:spPr>
        <p:txBody>
          <a:bodyPr/>
          <a:lstStyle/>
          <a:p>
            <a:pPr eaLnBrk="0" hangingPunct="0">
              <a:defRPr/>
            </a:pPr>
            <a:r>
              <a:rPr lang="en-GB" sz="2400" u="sng" dirty="0" smtClean="0">
                <a:solidFill>
                  <a:srgbClr val="2C95DD"/>
                </a:solidFill>
                <a:latin typeface="MetaNormalLF-Roman"/>
                <a:ea typeface="+mj-ea"/>
                <a:cs typeface="+mj-cs"/>
              </a:rPr>
              <a:t>Net </a:t>
            </a:r>
            <a:r>
              <a:rPr lang="en-GB" sz="2400" u="sng" dirty="0">
                <a:solidFill>
                  <a:srgbClr val="2C95DD"/>
                </a:solidFill>
                <a:latin typeface="MetaNormalLF-Roman"/>
                <a:ea typeface="+mj-ea"/>
                <a:cs typeface="+mj-cs"/>
              </a:rPr>
              <a:t>New Bronze</a:t>
            </a:r>
            <a:endParaRPr lang="en-US" u="sng" dirty="0">
              <a:solidFill>
                <a:srgbClr val="2C95DD"/>
              </a:solidFill>
              <a:latin typeface="MetaNormalLF-Roman"/>
              <a:ea typeface="+mj-ea"/>
              <a:cs typeface="+mj-cs"/>
            </a:endParaRPr>
          </a:p>
        </p:txBody>
      </p:sp>
      <p:graphicFrame>
        <p:nvGraphicFramePr>
          <p:cNvPr id="4" name="Table 3"/>
          <p:cNvGraphicFramePr>
            <a:graphicFrameLocks noGrp="1"/>
          </p:cNvGraphicFramePr>
          <p:nvPr>
            <p:extLst>
              <p:ext uri="{D42A27DB-BD31-4B8C-83A1-F6EECF244321}">
                <p14:modId xmlns:p14="http://schemas.microsoft.com/office/powerpoint/2010/main" val="969148479"/>
              </p:ext>
            </p:extLst>
          </p:nvPr>
        </p:nvGraphicFramePr>
        <p:xfrm>
          <a:off x="1115616" y="1865701"/>
          <a:ext cx="5468465" cy="2115831"/>
        </p:xfrm>
        <a:graphic>
          <a:graphicData uri="http://schemas.openxmlformats.org/drawingml/2006/table">
            <a:tbl>
              <a:tblPr firstRow="1" bandRow="1">
                <a:tableStyleId>{5C22544A-7EE6-4342-B048-85BDC9FD1C3A}</a:tableStyleId>
              </a:tblPr>
              <a:tblGrid>
                <a:gridCol w="2004905"/>
                <a:gridCol w="1027390"/>
                <a:gridCol w="1218085"/>
                <a:gridCol w="1218085"/>
              </a:tblGrid>
              <a:tr h="571500">
                <a:tc>
                  <a:txBody>
                    <a:bodyPr/>
                    <a:lstStyle/>
                    <a:p>
                      <a:pPr algn="ctr"/>
                      <a:endParaRPr lang="en-GB" sz="800" b="0" dirty="0" smtClean="0"/>
                    </a:p>
                    <a:p>
                      <a:pPr algn="ctr"/>
                      <a:r>
                        <a:rPr lang="en-GB" sz="800" b="0" dirty="0" smtClean="0"/>
                        <a:t>New Bronze </a:t>
                      </a:r>
                    </a:p>
                    <a:p>
                      <a:pPr algn="ctr"/>
                      <a:r>
                        <a:rPr lang="en-GB" sz="800" b="0" dirty="0" smtClean="0"/>
                        <a:t>Proposed</a:t>
                      </a:r>
                      <a:endParaRPr lang="en-US" sz="800" b="0" dirty="0"/>
                    </a:p>
                  </a:txBody>
                  <a:tcPr marL="91424" marR="91424" marT="34290" marB="34290"/>
                </a:tc>
                <a:tc>
                  <a:txBody>
                    <a:bodyPr/>
                    <a:lstStyle/>
                    <a:p>
                      <a:pPr algn="ctr"/>
                      <a:endParaRPr lang="en-GB" sz="800" b="0" dirty="0" smtClean="0"/>
                    </a:p>
                    <a:p>
                      <a:pPr algn="ctr"/>
                      <a:r>
                        <a:rPr lang="en-GB" sz="800" b="0" dirty="0" smtClean="0"/>
                        <a:t>Location</a:t>
                      </a:r>
                      <a:endParaRPr lang="en-US" sz="800" b="0" dirty="0"/>
                    </a:p>
                  </a:txBody>
                  <a:tcPr marL="91424" marR="91424" marT="34290" marB="34290"/>
                </a:tc>
                <a:tc>
                  <a:txBody>
                    <a:bodyPr/>
                    <a:lstStyle/>
                    <a:p>
                      <a:pPr algn="ctr"/>
                      <a:endParaRPr lang="en-GB" sz="800" b="0" dirty="0" smtClean="0"/>
                    </a:p>
                    <a:p>
                      <a:pPr algn="ctr"/>
                      <a:r>
                        <a:rPr lang="en-GB" sz="800" b="0" dirty="0" smtClean="0"/>
                        <a:t>TB usable provided per VNX</a:t>
                      </a:r>
                      <a:endParaRPr lang="en-US" sz="800" b="0" dirty="0"/>
                    </a:p>
                  </a:txBody>
                  <a:tcPr marL="91424" marR="91424" marT="34290" marB="34290"/>
                </a:tc>
                <a:tc>
                  <a:txBody>
                    <a:bodyPr/>
                    <a:lstStyle/>
                    <a:p>
                      <a:pPr algn="ctr"/>
                      <a:r>
                        <a:rPr lang="en-GB" sz="800" b="0" dirty="0" smtClean="0"/>
                        <a:t>Total Net New Capacity  (assumed)</a:t>
                      </a:r>
                      <a:endParaRPr lang="en-US" sz="800" b="0" dirty="0"/>
                    </a:p>
                  </a:txBody>
                  <a:tcPr marL="91424" marR="91424" marT="34290" marB="34290"/>
                </a:tc>
              </a:tr>
              <a:tr h="487157">
                <a:tc>
                  <a:txBody>
                    <a:bodyPr/>
                    <a:lstStyle/>
                    <a:p>
                      <a:pPr marL="0" algn="ctr" defTabSz="914400" rtl="0" eaLnBrk="1" fontAlgn="ctr" latinLnBrk="0" hangingPunct="1"/>
                      <a:r>
                        <a:rPr lang="en-US" sz="1100" kern="1200" dirty="0" smtClean="0">
                          <a:solidFill>
                            <a:schemeClr val="dk1"/>
                          </a:solidFill>
                          <a:latin typeface="+mn-lt"/>
                          <a:ea typeface="+mn-ea"/>
                          <a:cs typeface="+mn-cs"/>
                        </a:rPr>
                        <a:t>2 x VNX5800</a:t>
                      </a:r>
                      <a:endParaRPr lang="en-US" sz="1100" kern="1200" dirty="0">
                        <a:solidFill>
                          <a:schemeClr val="dk1"/>
                        </a:solidFill>
                        <a:latin typeface="+mn-lt"/>
                        <a:ea typeface="+mn-ea"/>
                        <a:cs typeface="+mn-cs"/>
                      </a:endParaRPr>
                    </a:p>
                  </a:txBody>
                  <a:tcPr marL="0" marR="0" marT="0" marB="0" anchor="ctr"/>
                </a:tc>
                <a:tc>
                  <a:txBody>
                    <a:bodyPr/>
                    <a:lstStyle/>
                    <a:p>
                      <a:pPr marL="0" algn="ctr" defTabSz="914400" rtl="0" eaLnBrk="1" fontAlgn="ctr" latinLnBrk="0" hangingPunct="1"/>
                      <a:endParaRPr lang="en-GB" sz="1100" kern="1200" dirty="0" smtClean="0">
                        <a:solidFill>
                          <a:schemeClr val="dk1"/>
                        </a:solidFill>
                        <a:latin typeface="+mn-lt"/>
                        <a:ea typeface="+mn-ea"/>
                        <a:cs typeface="+mn-cs"/>
                      </a:endParaRPr>
                    </a:p>
                    <a:p>
                      <a:pPr marL="0" algn="ctr" defTabSz="914400" rtl="0" eaLnBrk="1" fontAlgn="ctr" latinLnBrk="0" hangingPunct="1"/>
                      <a:r>
                        <a:rPr lang="en-GB" sz="1100" kern="1200" dirty="0" smtClean="0">
                          <a:solidFill>
                            <a:schemeClr val="dk1"/>
                          </a:solidFill>
                          <a:latin typeface="+mn-lt"/>
                          <a:ea typeface="+mn-ea"/>
                          <a:cs typeface="+mn-cs"/>
                        </a:rPr>
                        <a:t>FDC</a:t>
                      </a:r>
                      <a:endParaRPr lang="en-US" sz="1100" kern="1200" dirty="0">
                        <a:solidFill>
                          <a:schemeClr val="dk1"/>
                        </a:solidFill>
                        <a:latin typeface="+mn-lt"/>
                        <a:ea typeface="+mn-ea"/>
                        <a:cs typeface="+mn-cs"/>
                      </a:endParaRPr>
                    </a:p>
                  </a:txBody>
                  <a:tcPr marL="91424" marR="91424" marT="34290" marB="34290"/>
                </a:tc>
                <a:tc>
                  <a:txBody>
                    <a:bodyPr/>
                    <a:lstStyle/>
                    <a:p>
                      <a:pPr marL="0" lvl="0" algn="ctr" defTabSz="914400" rtl="0" eaLnBrk="1" fontAlgn="ctr" latinLnBrk="0" hangingPunct="1"/>
                      <a:endParaRPr lang="en-GB" sz="1100" kern="1200" dirty="0" smtClean="0">
                        <a:solidFill>
                          <a:schemeClr val="dk1"/>
                        </a:solidFill>
                        <a:latin typeface="+mn-lt"/>
                        <a:ea typeface="+mn-ea"/>
                        <a:cs typeface="+mn-cs"/>
                      </a:endParaRPr>
                    </a:p>
                    <a:p>
                      <a:pPr marL="0" lvl="0" algn="ctr" defTabSz="914400" rtl="0" eaLnBrk="1" fontAlgn="ctr" latinLnBrk="0" hangingPunct="1"/>
                      <a:r>
                        <a:rPr lang="en-GB" sz="1100" kern="1200" dirty="0" smtClean="0">
                          <a:solidFill>
                            <a:schemeClr val="dk1"/>
                          </a:solidFill>
                          <a:latin typeface="+mn-lt"/>
                          <a:ea typeface="+mn-ea"/>
                          <a:cs typeface="+mn-cs"/>
                        </a:rPr>
                        <a:t>321</a:t>
                      </a:r>
                    </a:p>
                  </a:txBody>
                  <a:tcPr marL="91436" marR="91436" marT="34289" marB="34289"/>
                </a:tc>
                <a:tc>
                  <a:txBody>
                    <a:bodyPr/>
                    <a:lstStyle/>
                    <a:p>
                      <a:pPr marL="0" algn="ctr" defTabSz="914400" rtl="0" eaLnBrk="1" fontAlgn="ctr" latinLnBrk="0" hangingPunct="1"/>
                      <a:r>
                        <a:rPr lang="en-US" sz="1100" kern="1200" dirty="0" smtClean="0">
                          <a:solidFill>
                            <a:schemeClr val="dk1"/>
                          </a:solidFill>
                          <a:latin typeface="+mn-lt"/>
                          <a:ea typeface="+mn-ea"/>
                          <a:cs typeface="+mn-cs"/>
                        </a:rPr>
                        <a:t>643</a:t>
                      </a:r>
                    </a:p>
                    <a:p>
                      <a:pPr marL="0" algn="ctr" defTabSz="914400" rtl="0" eaLnBrk="1" fontAlgn="ctr" latinLnBrk="0" hangingPunct="1"/>
                      <a:endParaRPr lang="en-US" sz="1100" kern="1200" dirty="0">
                        <a:solidFill>
                          <a:schemeClr val="dk1"/>
                        </a:solidFill>
                        <a:latin typeface="+mn-lt"/>
                        <a:ea typeface="+mn-ea"/>
                        <a:cs typeface="+mn-cs"/>
                      </a:endParaRPr>
                    </a:p>
                  </a:txBody>
                  <a:tcPr marL="9525" marR="9525" marT="7143" marB="0" anchor="b"/>
                </a:tc>
              </a:tr>
              <a:tr h="487157">
                <a:tc>
                  <a:txBody>
                    <a:bodyPr/>
                    <a:lstStyle/>
                    <a:p>
                      <a:pPr marL="0" algn="ctr" defTabSz="914400" rtl="0" eaLnBrk="1" fontAlgn="ctr" latinLnBrk="0" hangingPunct="1"/>
                      <a:r>
                        <a:rPr lang="en-US" sz="1100" kern="1200" dirty="0" smtClean="0">
                          <a:solidFill>
                            <a:schemeClr val="dk1"/>
                          </a:solidFill>
                          <a:latin typeface="+mn-lt"/>
                          <a:ea typeface="+mn-ea"/>
                          <a:cs typeface="+mn-cs"/>
                        </a:rPr>
                        <a:t>1 x VNX5800</a:t>
                      </a:r>
                      <a:endParaRPr lang="en-US" sz="1100" kern="1200" dirty="0">
                        <a:solidFill>
                          <a:schemeClr val="dk1"/>
                        </a:solidFill>
                        <a:latin typeface="+mn-lt"/>
                        <a:ea typeface="+mn-ea"/>
                        <a:cs typeface="+mn-cs"/>
                      </a:endParaRPr>
                    </a:p>
                  </a:txBody>
                  <a:tcPr marL="0" marR="0" marT="0" marB="0" anchor="ctr"/>
                </a:tc>
                <a:tc>
                  <a:txBody>
                    <a:bodyPr/>
                    <a:lstStyle/>
                    <a:p>
                      <a:pPr marL="0" algn="ctr" defTabSz="914400" rtl="0" eaLnBrk="1" fontAlgn="ctr" latinLnBrk="0" hangingPunct="1"/>
                      <a:endParaRPr lang="en-GB" sz="1100" kern="1200" dirty="0" smtClean="0">
                        <a:solidFill>
                          <a:schemeClr val="dk1"/>
                        </a:solidFill>
                        <a:latin typeface="+mn-lt"/>
                        <a:ea typeface="+mn-ea"/>
                        <a:cs typeface="+mn-cs"/>
                      </a:endParaRPr>
                    </a:p>
                    <a:p>
                      <a:pPr marL="0" algn="ctr" defTabSz="914400" rtl="0" eaLnBrk="1" fontAlgn="ctr" latinLnBrk="0" hangingPunct="1"/>
                      <a:r>
                        <a:rPr lang="en-GB" sz="1100" kern="1200" dirty="0" smtClean="0">
                          <a:solidFill>
                            <a:schemeClr val="dk1"/>
                          </a:solidFill>
                          <a:latin typeface="+mn-lt"/>
                          <a:ea typeface="+mn-ea"/>
                          <a:cs typeface="+mn-cs"/>
                        </a:rPr>
                        <a:t>CGC</a:t>
                      </a:r>
                      <a:endParaRPr lang="en-US" sz="1100" kern="1200" dirty="0">
                        <a:solidFill>
                          <a:schemeClr val="dk1"/>
                        </a:solidFill>
                        <a:latin typeface="+mn-lt"/>
                        <a:ea typeface="+mn-ea"/>
                        <a:cs typeface="+mn-cs"/>
                      </a:endParaRPr>
                    </a:p>
                  </a:txBody>
                  <a:tcPr marL="91424" marR="91424" marT="34290" marB="34290"/>
                </a:tc>
                <a:tc>
                  <a:txBody>
                    <a:bodyPr/>
                    <a:lstStyle/>
                    <a:p>
                      <a:pPr marL="0" lvl="0" algn="ctr" defTabSz="914400" rtl="0" eaLnBrk="1" fontAlgn="ctr" latinLnBrk="0" hangingPunct="1"/>
                      <a:endParaRPr lang="en-GB" sz="1100" kern="1200" dirty="0" smtClean="0">
                        <a:solidFill>
                          <a:schemeClr val="dk1"/>
                        </a:solidFill>
                        <a:latin typeface="+mn-lt"/>
                        <a:ea typeface="+mn-ea"/>
                        <a:cs typeface="+mn-cs"/>
                      </a:endParaRPr>
                    </a:p>
                    <a:p>
                      <a:pPr marL="0" lvl="0" algn="ctr" defTabSz="914400" rtl="0" eaLnBrk="1" fontAlgn="ctr" latinLnBrk="0" hangingPunct="1"/>
                      <a:r>
                        <a:rPr lang="en-GB" sz="1100" kern="1200" dirty="0" smtClean="0">
                          <a:solidFill>
                            <a:schemeClr val="dk1"/>
                          </a:solidFill>
                          <a:latin typeface="+mn-lt"/>
                          <a:ea typeface="+mn-ea"/>
                          <a:cs typeface="+mn-cs"/>
                        </a:rPr>
                        <a:t>321</a:t>
                      </a:r>
                    </a:p>
                  </a:txBody>
                  <a:tcPr marL="91436" marR="91436" marT="34289" marB="34289"/>
                </a:tc>
                <a:tc>
                  <a:txBody>
                    <a:bodyPr/>
                    <a:lstStyle/>
                    <a:p>
                      <a:pPr marL="0" algn="ctr" defTabSz="914400" rtl="0" eaLnBrk="1" fontAlgn="ctr" latinLnBrk="0" hangingPunct="1"/>
                      <a:r>
                        <a:rPr lang="en-US" sz="1100" kern="1200" dirty="0" smtClean="0">
                          <a:solidFill>
                            <a:schemeClr val="dk1"/>
                          </a:solidFill>
                          <a:latin typeface="+mn-lt"/>
                          <a:ea typeface="+mn-ea"/>
                          <a:cs typeface="+mn-cs"/>
                        </a:rPr>
                        <a:t>321</a:t>
                      </a:r>
                    </a:p>
                    <a:p>
                      <a:pPr marL="0" algn="ctr" defTabSz="914400" rtl="0" eaLnBrk="1" fontAlgn="ctr" latinLnBrk="0" hangingPunct="1"/>
                      <a:endParaRPr lang="en-US" sz="1100" kern="1200" dirty="0" smtClean="0">
                        <a:solidFill>
                          <a:schemeClr val="dk1"/>
                        </a:solidFill>
                        <a:latin typeface="+mn-lt"/>
                        <a:ea typeface="+mn-ea"/>
                        <a:cs typeface="+mn-cs"/>
                      </a:endParaRPr>
                    </a:p>
                  </a:txBody>
                  <a:tcPr marL="9525" marR="9525" marT="7143" marB="0" anchor="b"/>
                </a:tc>
              </a:tr>
              <a:tr h="570017">
                <a:tc>
                  <a:txBody>
                    <a:bodyPr/>
                    <a:lstStyle/>
                    <a:p>
                      <a:pPr marL="0" algn="ctr" defTabSz="914400" rtl="0" eaLnBrk="1" fontAlgn="ctr" latinLnBrk="0" hangingPunct="1"/>
                      <a:r>
                        <a:rPr lang="en-US" sz="1100" kern="1200" dirty="0" smtClean="0">
                          <a:solidFill>
                            <a:schemeClr val="dk1"/>
                          </a:solidFill>
                          <a:latin typeface="+mn-lt"/>
                          <a:ea typeface="+mn-ea"/>
                          <a:cs typeface="+mn-cs"/>
                        </a:rPr>
                        <a:t>2 x VNX5800</a:t>
                      </a:r>
                      <a:endParaRPr lang="en-US" sz="1100" kern="1200" dirty="0">
                        <a:solidFill>
                          <a:schemeClr val="dk1"/>
                        </a:solidFill>
                        <a:latin typeface="+mn-lt"/>
                        <a:ea typeface="+mn-ea"/>
                        <a:cs typeface="+mn-cs"/>
                      </a:endParaRPr>
                    </a:p>
                  </a:txBody>
                  <a:tcPr marL="0" marR="0" marT="0" marB="0" anchor="ctr"/>
                </a:tc>
                <a:tc>
                  <a:txBody>
                    <a:bodyPr/>
                    <a:lstStyle/>
                    <a:p>
                      <a:pPr marL="0" algn="ctr" defTabSz="914400" rtl="0" eaLnBrk="1" fontAlgn="ctr" latinLnBrk="0" hangingPunct="1"/>
                      <a:endParaRPr lang="en-GB" sz="1100" kern="1200" dirty="0" smtClean="0">
                        <a:solidFill>
                          <a:schemeClr val="dk1"/>
                        </a:solidFill>
                        <a:latin typeface="+mn-lt"/>
                        <a:ea typeface="+mn-ea"/>
                        <a:cs typeface="+mn-cs"/>
                      </a:endParaRPr>
                    </a:p>
                    <a:p>
                      <a:pPr marL="0" algn="ctr" defTabSz="914400" rtl="0" eaLnBrk="1" fontAlgn="ctr" latinLnBrk="0" hangingPunct="1"/>
                      <a:r>
                        <a:rPr lang="en-GB" sz="1100" kern="1200" dirty="0" smtClean="0">
                          <a:solidFill>
                            <a:schemeClr val="dk1"/>
                          </a:solidFill>
                          <a:latin typeface="+mn-lt"/>
                          <a:ea typeface="+mn-ea"/>
                          <a:cs typeface="+mn-cs"/>
                        </a:rPr>
                        <a:t>RDC</a:t>
                      </a:r>
                      <a:endParaRPr lang="en-US" sz="1100" kern="1200" dirty="0">
                        <a:solidFill>
                          <a:schemeClr val="dk1"/>
                        </a:solidFill>
                        <a:latin typeface="+mn-lt"/>
                        <a:ea typeface="+mn-ea"/>
                        <a:cs typeface="+mn-cs"/>
                      </a:endParaRPr>
                    </a:p>
                  </a:txBody>
                  <a:tcPr marL="91424" marR="91424" marT="34290" marB="34290"/>
                </a:tc>
                <a:tc>
                  <a:txBody>
                    <a:bodyPr/>
                    <a:lstStyle/>
                    <a:p>
                      <a:pPr marL="0" lvl="0" algn="ctr" defTabSz="914400" rtl="0" eaLnBrk="1" fontAlgn="ctr" latinLnBrk="0" hangingPunct="1"/>
                      <a:endParaRPr lang="en-GB" sz="1100" kern="1200" dirty="0" smtClean="0">
                        <a:solidFill>
                          <a:schemeClr val="dk1"/>
                        </a:solidFill>
                        <a:latin typeface="+mn-lt"/>
                        <a:ea typeface="+mn-ea"/>
                        <a:cs typeface="+mn-cs"/>
                      </a:endParaRPr>
                    </a:p>
                    <a:p>
                      <a:pPr marL="0" lvl="0" algn="ctr" defTabSz="914400" rtl="0" eaLnBrk="1" fontAlgn="ctr" latinLnBrk="0" hangingPunct="1"/>
                      <a:r>
                        <a:rPr lang="en-GB" sz="1100" kern="1200" dirty="0" smtClean="0">
                          <a:solidFill>
                            <a:schemeClr val="dk1"/>
                          </a:solidFill>
                          <a:latin typeface="+mn-lt"/>
                          <a:ea typeface="+mn-ea"/>
                          <a:cs typeface="+mn-cs"/>
                        </a:rPr>
                        <a:t>321</a:t>
                      </a:r>
                    </a:p>
                  </a:txBody>
                  <a:tcPr marL="91436" marR="91436" marT="34289" marB="34289"/>
                </a:tc>
                <a:tc>
                  <a:txBody>
                    <a:bodyPr/>
                    <a:lstStyle/>
                    <a:p>
                      <a:pPr marL="0" algn="ctr" defTabSz="914400" rtl="0" eaLnBrk="1" fontAlgn="ctr" latinLnBrk="0" hangingPunct="1"/>
                      <a:r>
                        <a:rPr lang="en-US" sz="1100" kern="1200" dirty="0" smtClean="0">
                          <a:solidFill>
                            <a:schemeClr val="dk1"/>
                          </a:solidFill>
                          <a:latin typeface="+mn-lt"/>
                          <a:ea typeface="+mn-ea"/>
                          <a:cs typeface="+mn-cs"/>
                        </a:rPr>
                        <a:t>643</a:t>
                      </a:r>
                      <a:endParaRPr lang="en-US" sz="1100" kern="1200" dirty="0">
                        <a:solidFill>
                          <a:schemeClr val="dk1"/>
                        </a:solidFill>
                        <a:latin typeface="+mn-lt"/>
                        <a:ea typeface="+mn-ea"/>
                        <a:cs typeface="+mn-cs"/>
                      </a:endParaRPr>
                    </a:p>
                    <a:p>
                      <a:pPr marL="0" algn="ctr" defTabSz="914400" rtl="0" eaLnBrk="1" fontAlgn="ctr" latinLnBrk="0" hangingPunct="1"/>
                      <a:endParaRPr lang="en-US" sz="1100" kern="1200" dirty="0" smtClean="0">
                        <a:solidFill>
                          <a:schemeClr val="dk1"/>
                        </a:solidFill>
                        <a:latin typeface="+mn-lt"/>
                        <a:ea typeface="+mn-ea"/>
                        <a:cs typeface="+mn-cs"/>
                      </a:endParaRPr>
                    </a:p>
                  </a:txBody>
                  <a:tcPr marL="9525" marR="9525" marT="7143" marB="0" anchor="b"/>
                </a:tc>
              </a:tr>
            </a:tbl>
          </a:graphicData>
        </a:graphic>
      </p:graphicFrame>
      <p:sp>
        <p:nvSpPr>
          <p:cNvPr id="6" name="Content Placeholder 2"/>
          <p:cNvSpPr txBox="1">
            <a:spLocks/>
          </p:cNvSpPr>
          <p:nvPr/>
        </p:nvSpPr>
        <p:spPr>
          <a:xfrm>
            <a:off x="342900" y="579834"/>
            <a:ext cx="8559800" cy="911795"/>
          </a:xfrm>
          <a:prstGeom prst="rect">
            <a:avLst/>
          </a:prstGeom>
          <a:ln>
            <a:noFill/>
          </a:ln>
        </p:spPr>
        <p:txBody>
          <a:bodyPr/>
          <a:lstStyle/>
          <a:p>
            <a:pPr eaLnBrk="0" hangingPunct="0">
              <a:spcBef>
                <a:spcPct val="20000"/>
              </a:spcBef>
              <a:buClr>
                <a:srgbClr val="2C95DD"/>
              </a:buClr>
              <a:defRPr/>
            </a:pPr>
            <a:r>
              <a:rPr lang="en-GB" sz="1600" dirty="0">
                <a:latin typeface="MetaNormalLF-Roman" pitchFamily="34" charset="0"/>
                <a:cs typeface="+mn-cs"/>
              </a:rPr>
              <a:t>This table shows the </a:t>
            </a:r>
            <a:r>
              <a:rPr lang="en-GB" sz="1600" dirty="0" smtClean="0">
                <a:latin typeface="MetaNormalLF-Roman" pitchFamily="34" charset="0"/>
                <a:cs typeface="+mn-cs"/>
              </a:rPr>
              <a:t>initial suggested capacities </a:t>
            </a:r>
            <a:r>
              <a:rPr lang="en-GB" sz="1600" dirty="0">
                <a:latin typeface="MetaNormalLF-Roman" pitchFamily="34" charset="0"/>
                <a:cs typeface="+mn-cs"/>
              </a:rPr>
              <a:t>for </a:t>
            </a:r>
            <a:r>
              <a:rPr lang="en-GB" sz="1600" dirty="0" smtClean="0">
                <a:latin typeface="MetaNormalLF-Roman" pitchFamily="34" charset="0"/>
                <a:cs typeface="+mn-cs"/>
              </a:rPr>
              <a:t>Bronze. Work is ongoing to refine the requirements for Bronze and it is expected that these initial configurations may alter. </a:t>
            </a:r>
            <a:endParaRPr lang="en-US" sz="1600" dirty="0">
              <a:latin typeface="MetaNormalLF-Roman" pitchFamily="34" charset="0"/>
            </a:endParaRPr>
          </a:p>
        </p:txBody>
      </p:sp>
      <p:sp>
        <p:nvSpPr>
          <p:cNvPr id="5" name="Content Placeholder 2"/>
          <p:cNvSpPr txBox="1">
            <a:spLocks/>
          </p:cNvSpPr>
          <p:nvPr/>
        </p:nvSpPr>
        <p:spPr>
          <a:xfrm>
            <a:off x="342900" y="3613547"/>
            <a:ext cx="8559800" cy="389334"/>
          </a:xfrm>
          <a:prstGeom prst="rect">
            <a:avLst/>
          </a:prstGeom>
          <a:ln>
            <a:noFill/>
          </a:ln>
        </p:spPr>
        <p:txBody>
          <a:bodyPr/>
          <a:lstStyle/>
          <a:p>
            <a:pPr eaLnBrk="0" hangingPunct="0">
              <a:spcBef>
                <a:spcPct val="20000"/>
              </a:spcBef>
              <a:buClr>
                <a:srgbClr val="2C95DD"/>
              </a:buClr>
              <a:defRPr/>
            </a:pPr>
            <a:endParaRPr lang="en-US" sz="1600" dirty="0">
              <a:latin typeface="MetaNormalLF-Roman" pitchFamily="34" charset="0"/>
            </a:endParaRPr>
          </a:p>
        </p:txBody>
      </p:sp>
    </p:spTree>
    <p:extLst>
      <p:ext uri="{BB962C8B-B14F-4D97-AF65-F5344CB8AC3E}">
        <p14:creationId xmlns:p14="http://schemas.microsoft.com/office/powerpoint/2010/main" val="2936649035"/>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Commercial</a:t>
            </a:r>
            <a:endParaRPr lang="en-GB" dirty="0"/>
          </a:p>
        </p:txBody>
      </p:sp>
    </p:spTree>
    <p:extLst>
      <p:ext uri="{BB962C8B-B14F-4D97-AF65-F5344CB8AC3E}">
        <p14:creationId xmlns:p14="http://schemas.microsoft.com/office/powerpoint/2010/main" val="268693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Commercial Offer</a:t>
            </a:r>
            <a:endParaRPr lang="en-GB" dirty="0"/>
          </a:p>
        </p:txBody>
      </p:sp>
      <p:sp>
        <p:nvSpPr>
          <p:cNvPr id="3" name="Content Placeholder 2"/>
          <p:cNvSpPr>
            <a:spLocks noGrp="1"/>
          </p:cNvSpPr>
          <p:nvPr>
            <p:ph sz="quarter" idx="10"/>
          </p:nvPr>
        </p:nvSpPr>
        <p:spPr/>
        <p:txBody>
          <a:bodyPr/>
          <a:lstStyle/>
          <a:p>
            <a:pPr marL="0" indent="0">
              <a:buNone/>
            </a:pPr>
            <a:r>
              <a:rPr lang="en-IE" sz="1400" dirty="0" smtClean="0"/>
              <a:t>The prices shown in the following pages are standard Citi VPA prices as negotiated globally. </a:t>
            </a:r>
          </a:p>
          <a:p>
            <a:pPr marL="0" indent="0">
              <a:buNone/>
            </a:pPr>
            <a:r>
              <a:rPr lang="en-IE" sz="1400" dirty="0" smtClean="0"/>
              <a:t>EMC recognise that certain assets proposed for refresh (VMAX, Clarion, NetApp) may have existing Net Book Values (NBV) and we have sought these from Citi to incorporate, where possible, a reduction in the VPA price corresponding to the NBV. Citi have only been able to provide these for a small subset of the equipment for which refreshes are proposed. </a:t>
            </a:r>
          </a:p>
          <a:p>
            <a:pPr marL="0" indent="0">
              <a:buNone/>
            </a:pPr>
            <a:r>
              <a:rPr lang="en-IE" sz="1400" dirty="0" smtClean="0"/>
              <a:t>As a result of NBVs that have been provided, we have removed certain elements from our initial proposal (namely Rainbow VMAXs and Zurich NetApp refresh). </a:t>
            </a:r>
          </a:p>
          <a:p>
            <a:pPr marL="0" indent="0">
              <a:buNone/>
            </a:pPr>
            <a:r>
              <a:rPr lang="en-IE" sz="1400" dirty="0" smtClean="0"/>
              <a:t>EMC also recognise that cheque backs based on a percentage of the Product values will be provided to Citi following the conclusion of this transaction. These are not detailed in this document and will be agreed with the EMC Global Account Manager.</a:t>
            </a:r>
          </a:p>
          <a:p>
            <a:pPr marL="0" indent="0">
              <a:buNone/>
            </a:pPr>
            <a:r>
              <a:rPr lang="en-IE" sz="1400" dirty="0" smtClean="0"/>
              <a:t>Note that equipment supplied in Moscow, Budapest and Johannesburg is supplied via EMC Partners. Pricing shown for these locations is therefore indicative only and final pricing will be set by the partner. </a:t>
            </a:r>
          </a:p>
          <a:p>
            <a:pPr marL="0" indent="0">
              <a:buNone/>
            </a:pPr>
            <a:r>
              <a:rPr lang="en-IE" sz="1400" dirty="0" smtClean="0"/>
              <a:t>All prices are exclusive of tax. </a:t>
            </a:r>
            <a:endParaRPr lang="en-IE" sz="1400" dirty="0"/>
          </a:p>
        </p:txBody>
      </p:sp>
    </p:spTree>
    <p:extLst>
      <p:ext uri="{BB962C8B-B14F-4D97-AF65-F5344CB8AC3E}">
        <p14:creationId xmlns:p14="http://schemas.microsoft.com/office/powerpoint/2010/main" val="313871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Prices  </a:t>
            </a:r>
            <a:br>
              <a:rPr lang="en-IE" dirty="0" smtClean="0"/>
            </a:br>
            <a:endParaRPr lang="en-GB" dirty="0"/>
          </a:p>
        </p:txBody>
      </p:sp>
      <p:graphicFrame>
        <p:nvGraphicFramePr>
          <p:cNvPr id="9" name="Content Placeholder 8"/>
          <p:cNvGraphicFramePr>
            <a:graphicFrameLocks noGrp="1"/>
          </p:cNvGraphicFramePr>
          <p:nvPr>
            <p:ph sz="quarter" idx="10"/>
            <p:extLst>
              <p:ext uri="{D42A27DB-BD31-4B8C-83A1-F6EECF244321}">
                <p14:modId xmlns:p14="http://schemas.microsoft.com/office/powerpoint/2010/main" val="887935186"/>
              </p:ext>
            </p:extLst>
          </p:nvPr>
        </p:nvGraphicFramePr>
        <p:xfrm>
          <a:off x="755576" y="771550"/>
          <a:ext cx="6912767" cy="4007841"/>
        </p:xfrm>
        <a:graphic>
          <a:graphicData uri="http://schemas.openxmlformats.org/drawingml/2006/table">
            <a:tbl>
              <a:tblPr>
                <a:tableStyleId>{5C22544A-7EE6-4342-B048-85BDC9FD1C3A}</a:tableStyleId>
              </a:tblPr>
              <a:tblGrid>
                <a:gridCol w="2304256"/>
                <a:gridCol w="648072"/>
                <a:gridCol w="864096"/>
                <a:gridCol w="792088"/>
                <a:gridCol w="936104"/>
                <a:gridCol w="1368151"/>
              </a:tblGrid>
              <a:tr h="211289">
                <a:tc>
                  <a:txBody>
                    <a:bodyPr/>
                    <a:lstStyle/>
                    <a:p>
                      <a:pPr algn="l" fontAlgn="b"/>
                      <a:endParaRPr lang="en-GB" sz="700" b="0"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l" fontAlgn="b"/>
                      <a:r>
                        <a:rPr lang="en-GB" sz="700" b="1" u="none" strike="noStrike" dirty="0">
                          <a:effectLst/>
                        </a:rPr>
                        <a:t>Data Centre</a:t>
                      </a:r>
                      <a:endParaRPr lang="en-GB" sz="700" b="1" i="0" u="none" strike="noStrike" dirty="0">
                        <a:solidFill>
                          <a:srgbClr val="000000"/>
                        </a:solidFill>
                        <a:effectLst/>
                        <a:latin typeface="Calibri"/>
                      </a:endParaRPr>
                    </a:p>
                  </a:txBody>
                  <a:tcPr marL="4581" marR="4581" marT="4581" marB="0" anchor="ctr">
                    <a:lnT w="12700" cap="flat" cmpd="sng" algn="ctr">
                      <a:solidFill>
                        <a:schemeClr val="tx1"/>
                      </a:solidFill>
                      <a:prstDash val="solid"/>
                      <a:round/>
                      <a:headEnd type="none" w="med" len="med"/>
                      <a:tailEnd type="none" w="med" len="med"/>
                    </a:lnT>
                  </a:tcPr>
                </a:tc>
                <a:tc>
                  <a:txBody>
                    <a:bodyPr/>
                    <a:lstStyle/>
                    <a:p>
                      <a:pPr algn="l" fontAlgn="b"/>
                      <a:r>
                        <a:rPr lang="en-GB" sz="700" b="1" u="none" strike="noStrike" dirty="0">
                          <a:effectLst/>
                        </a:rPr>
                        <a:t>VPA Price</a:t>
                      </a:r>
                      <a:endParaRPr lang="en-GB" sz="700" b="1" i="0" u="none" strike="noStrike" dirty="0">
                        <a:solidFill>
                          <a:srgbClr val="000000"/>
                        </a:solidFill>
                        <a:effectLst/>
                        <a:latin typeface="Calibri"/>
                      </a:endParaRPr>
                    </a:p>
                  </a:txBody>
                  <a:tcPr marL="4581" marR="4581" marT="4581" marB="0" anchor="ctr">
                    <a:lnT w="12700" cap="flat" cmpd="sng" algn="ctr">
                      <a:solidFill>
                        <a:schemeClr val="tx1"/>
                      </a:solidFill>
                      <a:prstDash val="solid"/>
                      <a:round/>
                      <a:headEnd type="none" w="med" len="med"/>
                      <a:tailEnd type="none" w="med" len="med"/>
                    </a:lnT>
                  </a:tcPr>
                </a:tc>
                <a:tc>
                  <a:txBody>
                    <a:bodyPr/>
                    <a:lstStyle/>
                    <a:p>
                      <a:pPr algn="ctr" fontAlgn="b"/>
                      <a:r>
                        <a:rPr lang="en-GB" sz="700" b="1" u="none" strike="noStrike" dirty="0">
                          <a:effectLst/>
                        </a:rPr>
                        <a:t>NBV</a:t>
                      </a:r>
                      <a:endParaRPr lang="en-GB" sz="700" b="1" i="0" u="none" strike="noStrike" dirty="0">
                        <a:solidFill>
                          <a:srgbClr val="000000"/>
                        </a:solidFill>
                        <a:effectLst/>
                        <a:latin typeface="Calibri"/>
                      </a:endParaRPr>
                    </a:p>
                  </a:txBody>
                  <a:tcPr marL="4581" marR="4581" marT="4581" marB="0" anchor="ctr">
                    <a:lnT w="12700" cap="flat" cmpd="sng" algn="ctr">
                      <a:solidFill>
                        <a:schemeClr val="tx1"/>
                      </a:solidFill>
                      <a:prstDash val="solid"/>
                      <a:round/>
                      <a:headEnd type="none" w="med" len="med"/>
                      <a:tailEnd type="none" w="med" len="med"/>
                    </a:lnT>
                  </a:tcPr>
                </a:tc>
                <a:tc>
                  <a:txBody>
                    <a:bodyPr/>
                    <a:lstStyle/>
                    <a:p>
                      <a:pPr algn="ctr" fontAlgn="b"/>
                      <a:r>
                        <a:rPr lang="en-GB" sz="700" b="1" u="none" strike="noStrike" dirty="0">
                          <a:effectLst/>
                        </a:rPr>
                        <a:t>Price after NBV Reduction</a:t>
                      </a:r>
                      <a:endParaRPr lang="en-GB" sz="700" b="1" i="0" u="none" strike="noStrike" dirty="0">
                        <a:solidFill>
                          <a:srgbClr val="000000"/>
                        </a:solidFill>
                        <a:effectLst/>
                        <a:latin typeface="Calibri"/>
                      </a:endParaRPr>
                    </a:p>
                  </a:txBody>
                  <a:tcPr marL="4581" marR="4581" marT="4581" marB="0" anchor="ctr">
                    <a:lnT w="12700" cap="flat" cmpd="sng" algn="ctr">
                      <a:solidFill>
                        <a:schemeClr val="tx1"/>
                      </a:solidFill>
                      <a:prstDash val="solid"/>
                      <a:round/>
                      <a:headEnd type="none" w="med" len="med"/>
                      <a:tailEnd type="none" w="med" len="med"/>
                    </a:lnT>
                  </a:tcPr>
                </a:tc>
                <a:tc>
                  <a:txBody>
                    <a:bodyPr/>
                    <a:lstStyle/>
                    <a:p>
                      <a:pPr algn="l" fontAlgn="b"/>
                      <a:r>
                        <a:rPr lang="en-GB" sz="700" b="1" u="none" strike="noStrike" dirty="0">
                          <a:effectLst/>
                        </a:rPr>
                        <a:t>NBV Notes</a:t>
                      </a:r>
                      <a:endParaRPr lang="en-GB" sz="700" b="1"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107865">
                <a:tc>
                  <a:txBody>
                    <a:bodyPr/>
                    <a:lstStyle/>
                    <a:p>
                      <a:pPr algn="l" fontAlgn="b"/>
                      <a:endParaRPr lang="en-GB" sz="700" b="1"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endParaRPr lang="en-GB" sz="700" b="1"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ctr"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1"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107865">
                <a:tc>
                  <a:txBody>
                    <a:bodyPr/>
                    <a:lstStyle/>
                    <a:p>
                      <a:pPr algn="l" fontAlgn="b"/>
                      <a:r>
                        <a:rPr lang="en-GB" sz="700" b="1" u="none" strike="noStrike" dirty="0">
                          <a:effectLst/>
                        </a:rPr>
                        <a:t>FAST VMAX Refresh</a:t>
                      </a:r>
                      <a:endParaRPr lang="en-GB" sz="700" b="1"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endParaRPr lang="en-GB" sz="700" b="1"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1" i="0" u="none" strike="noStrike">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204564">
                <a:tc>
                  <a:txBody>
                    <a:bodyPr/>
                    <a:lstStyle/>
                    <a:p>
                      <a:pPr algn="l" fontAlgn="b"/>
                      <a:r>
                        <a:rPr lang="en-GB" sz="700" u="none" strike="noStrike" dirty="0">
                          <a:effectLst/>
                        </a:rPr>
                        <a:t>3073 refresh</a:t>
                      </a:r>
                      <a:endParaRPr lang="en-GB" sz="700" b="0"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r>
                        <a:rPr lang="en-GB" sz="700" u="none" strike="noStrike" dirty="0">
                          <a:effectLst/>
                        </a:rPr>
                        <a:t>RDC</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$2,676,866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$305,474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$2,371,391 </a:t>
                      </a:r>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204564">
                <a:tc>
                  <a:txBody>
                    <a:bodyPr/>
                    <a:lstStyle/>
                    <a:p>
                      <a:pPr algn="l" fontAlgn="b"/>
                      <a:r>
                        <a:rPr lang="en-GB" sz="700" u="none" strike="noStrike" dirty="0">
                          <a:effectLst/>
                        </a:rPr>
                        <a:t>3004 refresh</a:t>
                      </a:r>
                      <a:endParaRPr lang="en-GB" sz="700" b="0"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r>
                        <a:rPr lang="en-GB" sz="700" u="none" strike="noStrike" dirty="0">
                          <a:effectLst/>
                        </a:rPr>
                        <a:t>FDC</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$2,676,866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$515,998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$2,160,868 </a:t>
                      </a:r>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107865">
                <a:tc>
                  <a:txBody>
                    <a:bodyPr/>
                    <a:lstStyle/>
                    <a:p>
                      <a:pPr algn="l" fontAlgn="b"/>
                      <a:endParaRPr lang="en-GB" sz="700" b="0"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107865">
                <a:tc>
                  <a:txBody>
                    <a:bodyPr/>
                    <a:lstStyle/>
                    <a:p>
                      <a:pPr algn="l" fontAlgn="b"/>
                      <a:r>
                        <a:rPr lang="en-GB" sz="700" b="1" u="none" strike="noStrike" dirty="0">
                          <a:effectLst/>
                        </a:rPr>
                        <a:t>Russia AXR Clarion Refresh</a:t>
                      </a:r>
                      <a:endParaRPr lang="en-GB" sz="700" b="1"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endParaRPr lang="en-GB" sz="700" b="1"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1" i="0" u="none" strike="noStrike">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204564">
                <a:tc>
                  <a:txBody>
                    <a:bodyPr/>
                    <a:lstStyle/>
                    <a:p>
                      <a:pPr algn="l" fontAlgn="b"/>
                      <a:r>
                        <a:rPr lang="en-GB" sz="700" u="none" strike="noStrike" dirty="0">
                          <a:effectLst/>
                        </a:rPr>
                        <a:t>4 x VNX 5200</a:t>
                      </a:r>
                      <a:endParaRPr lang="en-GB" sz="700" b="0"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r>
                        <a:rPr lang="en-GB" sz="700" u="none" strike="noStrike" dirty="0">
                          <a:effectLst/>
                        </a:rPr>
                        <a:t>Moscow</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$267,022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$0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$267,022 </a:t>
                      </a:r>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107865">
                <a:tc>
                  <a:txBody>
                    <a:bodyPr/>
                    <a:lstStyle/>
                    <a:p>
                      <a:pPr algn="l" fontAlgn="b"/>
                      <a:endParaRPr lang="en-GB" sz="700" b="0"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107865">
                <a:tc>
                  <a:txBody>
                    <a:bodyPr/>
                    <a:lstStyle/>
                    <a:p>
                      <a:pPr algn="l" fontAlgn="b"/>
                      <a:r>
                        <a:rPr lang="en-GB" sz="700" b="1" u="none" strike="noStrike" dirty="0">
                          <a:effectLst/>
                        </a:rPr>
                        <a:t>Russia VNX Upgrade</a:t>
                      </a:r>
                      <a:endParaRPr lang="en-GB" sz="700" b="1"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204564">
                <a:tc>
                  <a:txBody>
                    <a:bodyPr/>
                    <a:lstStyle/>
                    <a:p>
                      <a:pPr algn="l" fontAlgn="b"/>
                      <a:r>
                        <a:rPr lang="en-US" sz="700" u="none" strike="noStrike">
                          <a:effectLst/>
                        </a:rPr>
                        <a:t>Upgrade 4 x VNX 5200 with 600 GB drives</a:t>
                      </a:r>
                      <a:endParaRPr lang="en-US" sz="700" b="0" i="0" u="none" strike="noStrike">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r>
                        <a:rPr lang="en-GB" sz="700" u="none" strike="noStrike" dirty="0">
                          <a:effectLst/>
                        </a:rPr>
                        <a:t>Moscow</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$71,253 </a:t>
                      </a:r>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$71,253 </a:t>
                      </a:r>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107865">
                <a:tc>
                  <a:txBody>
                    <a:bodyPr/>
                    <a:lstStyle/>
                    <a:p>
                      <a:pPr algn="l" fontAlgn="b"/>
                      <a:endParaRPr lang="en-GB" sz="700" b="0" i="0" u="none" strike="noStrike">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107865">
                <a:tc>
                  <a:txBody>
                    <a:bodyPr/>
                    <a:lstStyle/>
                    <a:p>
                      <a:pPr algn="l" fontAlgn="b"/>
                      <a:r>
                        <a:rPr lang="en-GB" sz="700" b="1" u="none" strike="noStrike" dirty="0">
                          <a:effectLst/>
                        </a:rPr>
                        <a:t>VSI Refresh</a:t>
                      </a:r>
                      <a:endParaRPr lang="en-GB" sz="700" b="1"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endParaRPr lang="en-GB" sz="700" b="1"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1"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204564">
                <a:tc>
                  <a:txBody>
                    <a:bodyPr/>
                    <a:lstStyle/>
                    <a:p>
                      <a:pPr algn="l" fontAlgn="t"/>
                      <a:r>
                        <a:rPr lang="en-GB" sz="700" u="none" strike="noStrike">
                          <a:effectLst/>
                        </a:rPr>
                        <a:t>2 x VNX5600</a:t>
                      </a:r>
                      <a:endParaRPr lang="en-GB" sz="700" b="0" i="0" u="none" strike="noStrike">
                        <a:solidFill>
                          <a:srgbClr val="000000"/>
                        </a:solidFill>
                        <a:effectLst/>
                        <a:latin typeface="Arial"/>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t"/>
                      <a:r>
                        <a:rPr lang="en-GB" sz="700" u="none" strike="noStrike" dirty="0">
                          <a:effectLst/>
                        </a:rPr>
                        <a:t>Moscow</a:t>
                      </a:r>
                      <a:endParaRPr lang="en-GB" sz="700" b="0" i="0" u="none" strike="noStrike" dirty="0">
                        <a:solidFill>
                          <a:srgbClr val="000000"/>
                        </a:solidFill>
                        <a:effectLst/>
                        <a:latin typeface="Arial"/>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$335,123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$89,065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$246,058 </a:t>
                      </a:r>
                      <a:endParaRPr lang="en-GB" sz="700" b="0" i="0" u="none" strike="noStrike" dirty="0">
                        <a:solidFill>
                          <a:srgbClr val="000000"/>
                        </a:solidFill>
                        <a:effectLst/>
                        <a:latin typeface="Calibri"/>
                      </a:endParaRPr>
                    </a:p>
                  </a:txBody>
                  <a:tcPr marL="4581" marR="4581" marT="4581" marB="0" anchor="ctr"/>
                </a:tc>
                <a:tc>
                  <a:txBody>
                    <a:bodyPr/>
                    <a:lstStyle/>
                    <a:p>
                      <a:pPr algn="l" fontAlgn="t"/>
                      <a:endParaRPr lang="en-GB" sz="700" b="0" i="0" u="none" strike="noStrike" dirty="0">
                        <a:solidFill>
                          <a:srgbClr val="000000"/>
                        </a:solidFill>
                        <a:effectLst/>
                        <a:latin typeface="Arial"/>
                      </a:endParaRPr>
                    </a:p>
                  </a:txBody>
                  <a:tcPr marL="4581" marR="4581" marT="4581" marB="0" anchor="ctr">
                    <a:lnR w="12700" cap="flat" cmpd="sng" algn="ctr">
                      <a:solidFill>
                        <a:schemeClr val="tx1"/>
                      </a:solidFill>
                      <a:prstDash val="solid"/>
                      <a:round/>
                      <a:headEnd type="none" w="med" len="med"/>
                      <a:tailEnd type="none" w="med" len="med"/>
                    </a:lnR>
                  </a:tcPr>
                </a:tc>
              </a:tr>
              <a:tr h="204564">
                <a:tc>
                  <a:txBody>
                    <a:bodyPr/>
                    <a:lstStyle/>
                    <a:p>
                      <a:pPr algn="l" fontAlgn="b"/>
                      <a:r>
                        <a:rPr lang="en-GB" sz="700" u="none" strike="noStrike" dirty="0">
                          <a:effectLst/>
                        </a:rPr>
                        <a:t>2 x VNX5400</a:t>
                      </a:r>
                      <a:endParaRPr lang="en-GB" sz="700" b="0"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r>
                        <a:rPr lang="en-GB" sz="700" u="none" strike="noStrike">
                          <a:effectLst/>
                        </a:rPr>
                        <a:t>Budapest</a:t>
                      </a:r>
                      <a:endParaRPr lang="en-GB" sz="700" b="0" i="0" u="none" strike="noStrike">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$179,289 </a:t>
                      </a:r>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$179,289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No NBV Available</a:t>
                      </a:r>
                      <a:endParaRPr lang="en-GB" sz="700" b="0"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107865">
                <a:tc>
                  <a:txBody>
                    <a:bodyPr/>
                    <a:lstStyle/>
                    <a:p>
                      <a:pPr algn="l" fontAlgn="t"/>
                      <a:endParaRPr lang="en-GB" sz="700" b="0" i="0" u="none" strike="noStrike">
                        <a:solidFill>
                          <a:srgbClr val="000000"/>
                        </a:solidFill>
                        <a:effectLst/>
                        <a:latin typeface="Arial"/>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t"/>
                      <a:endParaRPr lang="en-GB" sz="700" b="0" i="0" u="none" strike="noStrike">
                        <a:solidFill>
                          <a:srgbClr val="000000"/>
                        </a:solidFill>
                        <a:effectLst/>
                        <a:latin typeface="Arial"/>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t"/>
                      <a:endParaRPr lang="en-GB" sz="700" b="0" i="0" u="none" strike="noStrike" dirty="0">
                        <a:solidFill>
                          <a:srgbClr val="000000"/>
                        </a:solidFill>
                        <a:effectLst/>
                        <a:latin typeface="Arial"/>
                      </a:endParaRPr>
                    </a:p>
                  </a:txBody>
                  <a:tcPr marL="4581" marR="4581" marT="4581" marB="0" anchor="ctr">
                    <a:lnR w="12700" cap="flat" cmpd="sng" algn="ctr">
                      <a:solidFill>
                        <a:schemeClr val="tx1"/>
                      </a:solidFill>
                      <a:prstDash val="solid"/>
                      <a:round/>
                      <a:headEnd type="none" w="med" len="med"/>
                      <a:tailEnd type="none" w="med" len="med"/>
                    </a:lnR>
                  </a:tcPr>
                </a:tc>
              </a:tr>
              <a:tr h="107865">
                <a:tc>
                  <a:txBody>
                    <a:bodyPr/>
                    <a:lstStyle/>
                    <a:p>
                      <a:pPr algn="l" fontAlgn="b"/>
                      <a:r>
                        <a:rPr lang="en-GB" sz="700" b="1" u="none" strike="noStrike" dirty="0" err="1">
                          <a:effectLst/>
                        </a:rPr>
                        <a:t>XenAPP</a:t>
                      </a:r>
                      <a:r>
                        <a:rPr lang="en-GB" sz="700" b="1" u="none" strike="noStrike" dirty="0">
                          <a:effectLst/>
                        </a:rPr>
                        <a:t> VNX</a:t>
                      </a:r>
                      <a:endParaRPr lang="en-GB" sz="700" b="1"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endParaRPr lang="en-GB" sz="700" b="1"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1"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204564">
                <a:tc>
                  <a:txBody>
                    <a:bodyPr/>
                    <a:lstStyle/>
                    <a:p>
                      <a:pPr algn="l" fontAlgn="b"/>
                      <a:r>
                        <a:rPr lang="nb-NO" sz="700" u="none" strike="noStrike">
                          <a:effectLst/>
                        </a:rPr>
                        <a:t>5 x VNX5200 for Xenapp</a:t>
                      </a:r>
                      <a:endParaRPr lang="nb-NO" sz="700" b="0" i="0" u="none" strike="noStrike">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r>
                        <a:rPr lang="en-GB" sz="700" u="none" strike="noStrike">
                          <a:effectLst/>
                        </a:rPr>
                        <a:t>RDC</a:t>
                      </a:r>
                      <a:endParaRPr lang="en-GB" sz="700" b="0" i="0" u="none" strike="noStrike">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$266,976 </a:t>
                      </a:r>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$266,976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Not Applicable</a:t>
                      </a:r>
                      <a:endParaRPr lang="en-GB" sz="700" b="0"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204564">
                <a:tc>
                  <a:txBody>
                    <a:bodyPr/>
                    <a:lstStyle/>
                    <a:p>
                      <a:pPr algn="l" fontAlgn="b"/>
                      <a:r>
                        <a:rPr lang="nb-NO" sz="700" u="none" strike="noStrike">
                          <a:effectLst/>
                        </a:rPr>
                        <a:t>5 x VNX5200 for Xenapp</a:t>
                      </a:r>
                      <a:endParaRPr lang="nb-NO" sz="700" b="0" i="0" u="none" strike="noStrike">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r>
                        <a:rPr lang="en-GB" sz="700" u="none" strike="noStrike">
                          <a:effectLst/>
                        </a:rPr>
                        <a:t>FDC</a:t>
                      </a:r>
                      <a:endParaRPr lang="en-GB" sz="700" b="0" i="0" u="none" strike="noStrike">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$266,976 </a:t>
                      </a:r>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$266,976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Not Applicable</a:t>
                      </a:r>
                      <a:endParaRPr lang="en-GB" sz="700" b="0"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107865">
                <a:tc>
                  <a:txBody>
                    <a:bodyPr/>
                    <a:lstStyle/>
                    <a:p>
                      <a:pPr algn="l" fontAlgn="b"/>
                      <a:endParaRPr lang="en-GB" sz="700" b="0" i="0" u="none" strike="noStrike">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107865">
                <a:tc>
                  <a:txBody>
                    <a:bodyPr/>
                    <a:lstStyle/>
                    <a:p>
                      <a:pPr algn="l" fontAlgn="b"/>
                      <a:r>
                        <a:rPr lang="en-GB" sz="700" b="1" u="none" strike="noStrike" dirty="0">
                          <a:effectLst/>
                        </a:rPr>
                        <a:t>RDC / FDC VSI Projects</a:t>
                      </a:r>
                      <a:endParaRPr lang="en-GB" sz="700" b="1"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204564">
                <a:tc>
                  <a:txBody>
                    <a:bodyPr/>
                    <a:lstStyle/>
                    <a:p>
                      <a:pPr algn="l" fontAlgn="b"/>
                      <a:r>
                        <a:rPr lang="en-GB" sz="700" u="none" strike="noStrike">
                          <a:effectLst/>
                        </a:rPr>
                        <a:t>VSI Project 1</a:t>
                      </a:r>
                      <a:endParaRPr lang="en-GB" sz="700" b="0" i="0" u="none" strike="noStrike">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r>
                        <a:rPr lang="en-GB" sz="700" u="none" strike="noStrike">
                          <a:effectLst/>
                        </a:rPr>
                        <a:t>RDC</a:t>
                      </a:r>
                      <a:endParaRPr lang="en-GB" sz="700" b="0" i="0" u="none" strike="noStrike">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$115,921 </a:t>
                      </a:r>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$115,921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Not Applicable</a:t>
                      </a:r>
                      <a:endParaRPr lang="en-GB" sz="700" b="0"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204564">
                <a:tc>
                  <a:txBody>
                    <a:bodyPr/>
                    <a:lstStyle/>
                    <a:p>
                      <a:pPr algn="l" fontAlgn="b"/>
                      <a:r>
                        <a:rPr lang="en-GB" sz="700" u="none" strike="noStrike">
                          <a:effectLst/>
                        </a:rPr>
                        <a:t>VSI Project 2</a:t>
                      </a:r>
                      <a:endParaRPr lang="en-GB" sz="700" b="0" i="0" u="none" strike="noStrike">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r>
                        <a:rPr lang="en-GB" sz="700" u="none" strike="noStrike">
                          <a:effectLst/>
                        </a:rPr>
                        <a:t>RDC</a:t>
                      </a:r>
                      <a:endParaRPr lang="en-GB" sz="700" b="0" i="0" u="none" strike="noStrike">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$115,921 </a:t>
                      </a:r>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$115,921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Not Applicable</a:t>
                      </a:r>
                      <a:endParaRPr lang="en-GB" sz="700" b="0"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204564">
                <a:tc>
                  <a:txBody>
                    <a:bodyPr/>
                    <a:lstStyle/>
                    <a:p>
                      <a:pPr algn="l" fontAlgn="b"/>
                      <a:r>
                        <a:rPr lang="en-GB" sz="700" u="none" strike="noStrike">
                          <a:effectLst/>
                        </a:rPr>
                        <a:t>VSI Project 1</a:t>
                      </a:r>
                      <a:endParaRPr lang="en-GB" sz="700" b="0" i="0" u="none" strike="noStrike">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tcPr>
                </a:tc>
                <a:tc>
                  <a:txBody>
                    <a:bodyPr/>
                    <a:lstStyle/>
                    <a:p>
                      <a:pPr algn="l" fontAlgn="b"/>
                      <a:r>
                        <a:rPr lang="en-GB" sz="700" u="none" strike="noStrike">
                          <a:effectLst/>
                        </a:rPr>
                        <a:t>FDC</a:t>
                      </a:r>
                      <a:endParaRPr lang="en-GB" sz="700" b="0" i="0" u="none" strike="noStrike">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$115,921 </a:t>
                      </a:r>
                      <a:endParaRPr lang="en-GB" sz="700" b="0" i="0" u="none" strike="noStrike" dirty="0">
                        <a:solidFill>
                          <a:srgbClr val="000000"/>
                        </a:solidFill>
                        <a:effectLst/>
                        <a:latin typeface="Calibri"/>
                      </a:endParaRPr>
                    </a:p>
                  </a:txBody>
                  <a:tcPr marL="4581" marR="4581" marT="4581" marB="0" anchor="ctr"/>
                </a:tc>
                <a:tc>
                  <a:txBody>
                    <a:bodyPr/>
                    <a:lstStyle/>
                    <a:p>
                      <a:pPr algn="l" fontAlgn="b"/>
                      <a:endParaRPr lang="en-GB" sz="700" b="0" i="0" u="none" strike="noStrike">
                        <a:solidFill>
                          <a:srgbClr val="000000"/>
                        </a:solidFill>
                        <a:effectLst/>
                        <a:latin typeface="Calibri"/>
                      </a:endParaRPr>
                    </a:p>
                  </a:txBody>
                  <a:tcPr marL="4581" marR="4581" marT="4581" marB="0" anchor="ctr"/>
                </a:tc>
                <a:tc>
                  <a:txBody>
                    <a:bodyPr/>
                    <a:lstStyle/>
                    <a:p>
                      <a:pPr algn="l" fontAlgn="b"/>
                      <a:r>
                        <a:rPr lang="en-GB" sz="700" u="none" strike="noStrike" dirty="0">
                          <a:effectLst/>
                        </a:rPr>
                        <a:t> </a:t>
                      </a:r>
                      <a:r>
                        <a:rPr lang="en-GB" sz="700" u="none" strike="noStrike" dirty="0" smtClean="0">
                          <a:effectLst/>
                        </a:rPr>
                        <a:t>$115,921 </a:t>
                      </a:r>
                      <a:endParaRPr lang="en-GB" sz="700" b="0" i="0" u="none" strike="noStrike" dirty="0">
                        <a:solidFill>
                          <a:srgbClr val="000000"/>
                        </a:solidFill>
                        <a:effectLst/>
                        <a:latin typeface="Calibri"/>
                      </a:endParaRPr>
                    </a:p>
                  </a:txBody>
                  <a:tcPr marL="4581" marR="4581" marT="4581" marB="0" anchor="ctr"/>
                </a:tc>
                <a:tc>
                  <a:txBody>
                    <a:bodyPr/>
                    <a:lstStyle/>
                    <a:p>
                      <a:pPr algn="l" fontAlgn="b"/>
                      <a:r>
                        <a:rPr lang="en-GB" sz="700" u="none" strike="noStrike" dirty="0">
                          <a:effectLst/>
                        </a:rPr>
                        <a:t>Not Applicable</a:t>
                      </a:r>
                      <a:endParaRPr lang="en-GB" sz="700" b="0"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tcPr>
                </a:tc>
              </a:tr>
              <a:tr h="204564">
                <a:tc>
                  <a:txBody>
                    <a:bodyPr/>
                    <a:lstStyle/>
                    <a:p>
                      <a:pPr algn="l" fontAlgn="b"/>
                      <a:r>
                        <a:rPr lang="en-GB" sz="700" u="none" strike="noStrike">
                          <a:effectLst/>
                        </a:rPr>
                        <a:t>VSI Project 2</a:t>
                      </a:r>
                      <a:endParaRPr lang="en-GB" sz="700" b="0" i="0" u="none" strike="noStrike">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l" fontAlgn="b"/>
                      <a:r>
                        <a:rPr lang="en-GB" sz="700" u="none" strike="noStrike">
                          <a:effectLst/>
                        </a:rPr>
                        <a:t>FDC</a:t>
                      </a:r>
                      <a:endParaRPr lang="en-GB" sz="700" b="0" i="0" u="none" strike="noStrike">
                        <a:solidFill>
                          <a:srgbClr val="000000"/>
                        </a:solidFill>
                        <a:effectLst/>
                        <a:latin typeface="Calibri"/>
                      </a:endParaRPr>
                    </a:p>
                  </a:txBody>
                  <a:tcPr marL="4581" marR="4581" marT="4581" marB="0" anchor="ctr">
                    <a:lnB w="12700" cap="flat" cmpd="sng" algn="ctr">
                      <a:solidFill>
                        <a:schemeClr val="tx1"/>
                      </a:solidFill>
                      <a:prstDash val="solid"/>
                      <a:round/>
                      <a:headEnd type="none" w="med" len="med"/>
                      <a:tailEnd type="none" w="med" len="med"/>
                    </a:lnB>
                  </a:tcPr>
                </a:tc>
                <a:tc>
                  <a:txBody>
                    <a:bodyPr/>
                    <a:lstStyle/>
                    <a:p>
                      <a:pPr algn="l" fontAlgn="b"/>
                      <a:r>
                        <a:rPr lang="en-GB" sz="700" u="none" strike="noStrike" dirty="0">
                          <a:effectLst/>
                        </a:rPr>
                        <a:t> </a:t>
                      </a:r>
                      <a:r>
                        <a:rPr lang="en-GB" sz="700" u="none" strike="noStrike" dirty="0" smtClean="0">
                          <a:effectLst/>
                        </a:rPr>
                        <a:t>$115,921 </a:t>
                      </a:r>
                      <a:endParaRPr lang="en-GB" sz="700" b="0" i="0" u="none" strike="noStrike" dirty="0">
                        <a:solidFill>
                          <a:srgbClr val="000000"/>
                        </a:solidFill>
                        <a:effectLst/>
                        <a:latin typeface="Calibri"/>
                      </a:endParaRPr>
                    </a:p>
                  </a:txBody>
                  <a:tcPr marL="4581" marR="4581" marT="4581" marB="0" anchor="ctr">
                    <a:lnB w="12700" cap="flat" cmpd="sng" algn="ctr">
                      <a:solidFill>
                        <a:schemeClr val="tx1"/>
                      </a:solidFill>
                      <a:prstDash val="solid"/>
                      <a:round/>
                      <a:headEnd type="none" w="med" len="med"/>
                      <a:tailEnd type="none" w="med" len="med"/>
                    </a:lnB>
                  </a:tcPr>
                </a:tc>
                <a:tc>
                  <a:txBody>
                    <a:bodyPr/>
                    <a:lstStyle/>
                    <a:p>
                      <a:pPr algn="l" fontAlgn="b"/>
                      <a:endParaRPr lang="en-GB" sz="700" b="0" i="0" u="none" strike="noStrike">
                        <a:solidFill>
                          <a:srgbClr val="000000"/>
                        </a:solidFill>
                        <a:effectLst/>
                        <a:latin typeface="Calibri"/>
                      </a:endParaRPr>
                    </a:p>
                  </a:txBody>
                  <a:tcPr marL="4581" marR="4581" marT="4581" marB="0" anchor="ctr">
                    <a:lnB w="12700" cap="flat" cmpd="sng" algn="ctr">
                      <a:solidFill>
                        <a:schemeClr val="tx1"/>
                      </a:solidFill>
                      <a:prstDash val="solid"/>
                      <a:round/>
                      <a:headEnd type="none" w="med" len="med"/>
                      <a:tailEnd type="none" w="med" len="med"/>
                    </a:lnB>
                  </a:tcPr>
                </a:tc>
                <a:tc>
                  <a:txBody>
                    <a:bodyPr/>
                    <a:lstStyle/>
                    <a:p>
                      <a:pPr algn="l" fontAlgn="b"/>
                      <a:r>
                        <a:rPr lang="en-GB" sz="700" u="none" strike="noStrike" dirty="0">
                          <a:effectLst/>
                        </a:rPr>
                        <a:t> </a:t>
                      </a:r>
                      <a:r>
                        <a:rPr lang="en-GB" sz="700" u="none" strike="noStrike" dirty="0" smtClean="0">
                          <a:effectLst/>
                        </a:rPr>
                        <a:t>$115,921 </a:t>
                      </a:r>
                      <a:endParaRPr lang="en-GB" sz="700" b="0" i="0" u="none" strike="noStrike" dirty="0">
                        <a:solidFill>
                          <a:srgbClr val="000000"/>
                        </a:solidFill>
                        <a:effectLst/>
                        <a:latin typeface="Calibri"/>
                      </a:endParaRPr>
                    </a:p>
                  </a:txBody>
                  <a:tcPr marL="4581" marR="4581" marT="4581" marB="0" anchor="ctr">
                    <a:lnB w="12700" cap="flat" cmpd="sng" algn="ctr">
                      <a:solidFill>
                        <a:schemeClr val="tx1"/>
                      </a:solidFill>
                      <a:prstDash val="solid"/>
                      <a:round/>
                      <a:headEnd type="none" w="med" len="med"/>
                      <a:tailEnd type="none" w="med" len="med"/>
                    </a:lnB>
                  </a:tcPr>
                </a:tc>
                <a:tc>
                  <a:txBody>
                    <a:bodyPr/>
                    <a:lstStyle/>
                    <a:p>
                      <a:pPr algn="l" fontAlgn="b"/>
                      <a:r>
                        <a:rPr lang="en-GB" sz="700" u="none" strike="noStrike" dirty="0">
                          <a:effectLst/>
                        </a:rPr>
                        <a:t>Not Applicable</a:t>
                      </a:r>
                      <a:endParaRPr lang="en-GB" sz="700" b="0" i="0" u="none" strike="noStrike" dirty="0">
                        <a:solidFill>
                          <a:srgbClr val="000000"/>
                        </a:solidFill>
                        <a:effectLst/>
                        <a:latin typeface="Calibri"/>
                      </a:endParaRPr>
                    </a:p>
                  </a:txBody>
                  <a:tcPr marL="4581" marR="4581" marT="4581"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2858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Prices Continued</a:t>
            </a:r>
            <a:br>
              <a:rPr lang="en-IE" dirty="0" smtClean="0"/>
            </a:br>
            <a:r>
              <a:rPr lang="en-IE" dirty="0" smtClean="0"/>
              <a:t> </a:t>
            </a:r>
            <a:br>
              <a:rPr lang="en-IE" dirty="0" smtClean="0"/>
            </a:br>
            <a:endParaRPr lang="en-GB" dirty="0"/>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3792275498"/>
              </p:ext>
            </p:extLst>
          </p:nvPr>
        </p:nvGraphicFramePr>
        <p:xfrm>
          <a:off x="899592" y="843558"/>
          <a:ext cx="7344817" cy="3884309"/>
        </p:xfrm>
        <a:graphic>
          <a:graphicData uri="http://schemas.openxmlformats.org/drawingml/2006/table">
            <a:tbl>
              <a:tblPr>
                <a:tableStyleId>{5C22544A-7EE6-4342-B048-85BDC9FD1C3A}</a:tableStyleId>
              </a:tblPr>
              <a:tblGrid>
                <a:gridCol w="1728192"/>
                <a:gridCol w="864096"/>
                <a:gridCol w="1080120"/>
                <a:gridCol w="864096"/>
                <a:gridCol w="1152128"/>
                <a:gridCol w="1656185"/>
              </a:tblGrid>
              <a:tr h="55147">
                <a:tc>
                  <a:txBody>
                    <a:bodyPr/>
                    <a:lstStyle/>
                    <a:p>
                      <a:pPr algn="l" fontAlgn="b"/>
                      <a:endParaRPr lang="en-GB" sz="800" b="0"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fontAlgn="b"/>
                      <a:r>
                        <a:rPr lang="en-GB" sz="800" b="1" u="none" strike="noStrike" dirty="0">
                          <a:effectLst/>
                        </a:rPr>
                        <a:t>Data Centre</a:t>
                      </a:r>
                      <a:endParaRPr lang="en-GB" sz="800" b="1" i="0" u="none" strike="noStrike" dirty="0">
                        <a:solidFill>
                          <a:srgbClr val="000000"/>
                        </a:solidFill>
                        <a:effectLst/>
                        <a:latin typeface="Calibri"/>
                      </a:endParaRPr>
                    </a:p>
                  </a:txBody>
                  <a:tcPr marL="4581" marR="4581" marT="458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fontAlgn="b"/>
                      <a:r>
                        <a:rPr lang="en-GB" sz="800" b="1" u="none" strike="noStrike" dirty="0">
                          <a:effectLst/>
                        </a:rPr>
                        <a:t>VPA Price</a:t>
                      </a:r>
                      <a:endParaRPr lang="en-GB" sz="800" b="1" i="0" u="none" strike="noStrike" dirty="0">
                        <a:solidFill>
                          <a:srgbClr val="000000"/>
                        </a:solidFill>
                        <a:effectLst/>
                        <a:latin typeface="Calibri"/>
                      </a:endParaRPr>
                    </a:p>
                  </a:txBody>
                  <a:tcPr marL="4581" marR="4581" marT="458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GB" sz="800" b="1" u="none" strike="noStrike" dirty="0">
                          <a:effectLst/>
                        </a:rPr>
                        <a:t>NBV</a:t>
                      </a:r>
                      <a:endParaRPr lang="en-GB" sz="800" b="1" i="0" u="none" strike="noStrike" dirty="0">
                        <a:solidFill>
                          <a:srgbClr val="000000"/>
                        </a:solidFill>
                        <a:effectLst/>
                        <a:latin typeface="Calibri"/>
                      </a:endParaRPr>
                    </a:p>
                  </a:txBody>
                  <a:tcPr marL="4581" marR="4581" marT="458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b"/>
                      <a:r>
                        <a:rPr lang="en-GB" sz="800" b="1" u="none" strike="noStrike" dirty="0">
                          <a:effectLst/>
                        </a:rPr>
                        <a:t>Price after NBV Reduction</a:t>
                      </a:r>
                      <a:endParaRPr lang="en-GB" sz="800" b="1" i="0" u="none" strike="noStrike" dirty="0">
                        <a:solidFill>
                          <a:srgbClr val="000000"/>
                        </a:solidFill>
                        <a:effectLst/>
                        <a:latin typeface="Calibri"/>
                      </a:endParaRPr>
                    </a:p>
                  </a:txBody>
                  <a:tcPr marL="4581" marR="4581" marT="458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fontAlgn="b"/>
                      <a:r>
                        <a:rPr lang="en-GB" sz="800" b="1" u="none" strike="noStrike" dirty="0">
                          <a:effectLst/>
                        </a:rPr>
                        <a:t>NBV Notes</a:t>
                      </a:r>
                      <a:endParaRPr lang="en-GB" sz="800" b="1" i="0" u="none" strike="noStrike" dirty="0">
                        <a:solidFill>
                          <a:srgbClr val="000000"/>
                        </a:solidFill>
                        <a:effectLst/>
                        <a:latin typeface="Calibri"/>
                      </a:endParaRPr>
                    </a:p>
                  </a:txBody>
                  <a:tcPr marL="4581" marR="4581" marT="4581"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55147">
                <a:tc>
                  <a:txBody>
                    <a:bodyPr/>
                    <a:lstStyle/>
                    <a:p>
                      <a:pPr algn="l" fontAlgn="b"/>
                      <a:endParaRPr lang="en-GB" sz="800" b="1" i="0" u="none" strike="noStrike" dirty="0">
                        <a:solidFill>
                          <a:srgbClr val="000000"/>
                        </a:solidFill>
                        <a:effectLst/>
                        <a:latin typeface="Calibri"/>
                      </a:endParaRPr>
                    </a:p>
                  </a:txBody>
                  <a:tcPr marL="4581" marR="4581" marT="4581"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800" b="1" i="0" u="none" strike="noStrike">
                        <a:solidFill>
                          <a:srgbClr val="000000"/>
                        </a:solidFill>
                        <a:effectLst/>
                        <a:latin typeface="Calibri"/>
                      </a:endParaRPr>
                    </a:p>
                  </a:txBody>
                  <a:tcPr marL="4581" marR="4581" marT="4581"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800" b="0" i="0" u="none" strike="noStrike">
                        <a:solidFill>
                          <a:srgbClr val="000000"/>
                        </a:solidFill>
                        <a:effectLst/>
                        <a:latin typeface="Calibri"/>
                      </a:endParaRPr>
                    </a:p>
                  </a:txBody>
                  <a:tcPr marL="4581" marR="4581" marT="4581"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800" b="0" i="0" u="none" strike="noStrike" dirty="0">
                        <a:solidFill>
                          <a:srgbClr val="000000"/>
                        </a:solidFill>
                        <a:effectLst/>
                        <a:latin typeface="Calibri"/>
                      </a:endParaRPr>
                    </a:p>
                  </a:txBody>
                  <a:tcPr marL="4581" marR="4581" marT="4581"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endParaRPr lang="en-GB" sz="800" b="0" i="0" u="none" strike="noStrike" dirty="0">
                        <a:solidFill>
                          <a:srgbClr val="000000"/>
                        </a:solidFill>
                        <a:effectLst/>
                        <a:latin typeface="Calibri"/>
                      </a:endParaRPr>
                    </a:p>
                  </a:txBody>
                  <a:tcPr marL="4581" marR="4581" marT="4581"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800" b="1" i="0" u="none" strike="noStrike" dirty="0">
                        <a:solidFill>
                          <a:srgbClr val="000000"/>
                        </a:solidFill>
                        <a:effectLst/>
                        <a:latin typeface="Calibri"/>
                      </a:endParaRPr>
                    </a:p>
                  </a:txBody>
                  <a:tcPr marL="4581" marR="4581" marT="4581"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55147">
                <a:tc>
                  <a:txBody>
                    <a:bodyPr/>
                    <a:lstStyle/>
                    <a:p>
                      <a:pPr algn="l" fontAlgn="b"/>
                      <a:r>
                        <a:rPr lang="en-GB" sz="700" b="1" u="none" strike="noStrike" dirty="0" smtClean="0">
                          <a:effectLst/>
                        </a:rPr>
                        <a:t>XtremeIO</a:t>
                      </a:r>
                      <a:endParaRPr lang="en-GB" sz="700" b="1" i="0" u="none" strike="noStrike" dirty="0">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1"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1" i="0" u="none" strike="noStrike">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4323">
                <a:tc>
                  <a:txBody>
                    <a:bodyPr/>
                    <a:lstStyle/>
                    <a:p>
                      <a:pPr algn="l" fontAlgn="b"/>
                      <a:r>
                        <a:rPr lang="en-GB" sz="700" u="none" strike="noStrike" dirty="0">
                          <a:effectLst/>
                        </a:rPr>
                        <a:t>XtremeIO VDI </a:t>
                      </a:r>
                      <a:endParaRPr lang="en-GB" sz="700" b="0" i="0" u="none" strike="noStrike" dirty="0">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RDC</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a:t>
                      </a:r>
                      <a:r>
                        <a:rPr lang="en-GB" sz="700" u="none" strike="noStrike" dirty="0" smtClean="0">
                          <a:effectLst/>
                        </a:rPr>
                        <a:t>$208,496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 $              208,496 </a:t>
                      </a:r>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No NBV Available</a:t>
                      </a:r>
                      <a:endParaRPr lang="en-GB" sz="700" b="0" i="0" u="none" strike="noStrike">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4323">
                <a:tc>
                  <a:txBody>
                    <a:bodyPr/>
                    <a:lstStyle/>
                    <a:p>
                      <a:pPr algn="l" fontAlgn="b"/>
                      <a:r>
                        <a:rPr lang="en-GB" sz="700" u="none" strike="noStrike" dirty="0">
                          <a:effectLst/>
                        </a:rPr>
                        <a:t>XtremeIO VDI </a:t>
                      </a:r>
                      <a:endParaRPr lang="en-GB" sz="700" b="0" i="0" u="none" strike="noStrike" dirty="0">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FDC</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a:t>
                      </a:r>
                      <a:r>
                        <a:rPr lang="en-GB" sz="700" u="none" strike="noStrike" dirty="0" smtClean="0">
                          <a:effectLst/>
                        </a:rPr>
                        <a:t>$208,496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 $              208,496 </a:t>
                      </a:r>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No NBV Available</a:t>
                      </a:r>
                      <a:endParaRPr lang="en-GB" sz="700" b="0" i="0" u="none" strike="noStrike">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07361">
                <a:tc>
                  <a:txBody>
                    <a:bodyPr/>
                    <a:lstStyle/>
                    <a:p>
                      <a:pPr algn="l" fontAlgn="b"/>
                      <a:endParaRPr lang="en-GB" sz="700" b="0" i="0" u="none" strike="noStrike">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64464">
                <a:tc>
                  <a:txBody>
                    <a:bodyPr/>
                    <a:lstStyle/>
                    <a:p>
                      <a:pPr algn="l" fontAlgn="b"/>
                      <a:r>
                        <a:rPr lang="en-GB" sz="700" b="1" u="none" strike="noStrike" dirty="0">
                          <a:effectLst/>
                        </a:rPr>
                        <a:t>Bronze Storage</a:t>
                      </a:r>
                      <a:endParaRPr lang="en-GB" sz="700" b="1" i="0" u="none" strike="noStrike" dirty="0">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1"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1" i="0" u="none" strike="noStrike">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6432">
                <a:tc>
                  <a:txBody>
                    <a:bodyPr/>
                    <a:lstStyle/>
                    <a:p>
                      <a:pPr algn="l" fontAlgn="b"/>
                      <a:r>
                        <a:rPr lang="en-GB" sz="700" u="none" strike="noStrike" dirty="0">
                          <a:effectLst/>
                        </a:rPr>
                        <a:t>2</a:t>
                      </a:r>
                      <a:r>
                        <a:rPr lang="en-GB" sz="700" u="none" strike="noStrike" dirty="0" smtClean="0">
                          <a:effectLst/>
                        </a:rPr>
                        <a:t> </a:t>
                      </a:r>
                      <a:r>
                        <a:rPr lang="en-GB" sz="700" u="none" strike="noStrike" dirty="0">
                          <a:effectLst/>
                        </a:rPr>
                        <a:t>x VNX 5800 </a:t>
                      </a:r>
                      <a:endParaRPr lang="en-GB" sz="700" b="0" i="0" u="none" strike="noStrike" dirty="0">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RDC</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a:t>
                      </a:r>
                      <a:r>
                        <a:rPr lang="en-GB" sz="700" u="none" strike="noStrike" dirty="0" smtClean="0">
                          <a:effectLst/>
                        </a:rPr>
                        <a:t>$903,754</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GB" sz="700" u="none" strike="noStrike" dirty="0">
                          <a:effectLst/>
                        </a:rPr>
                        <a:t> $          </a:t>
                      </a:r>
                      <a:r>
                        <a:rPr lang="en-GB" sz="700" u="none" strike="noStrike" baseline="0" dirty="0" smtClean="0">
                          <a:effectLst/>
                        </a:rPr>
                        <a:t>    903,754</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Not Applicable</a:t>
                      </a:r>
                      <a:endParaRPr lang="en-GB" sz="700" b="0" i="0" u="none" strike="noStrike" dirty="0">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216024">
                <a:tc>
                  <a:txBody>
                    <a:bodyPr/>
                    <a:lstStyle/>
                    <a:p>
                      <a:pPr algn="l" fontAlgn="b"/>
                      <a:r>
                        <a:rPr lang="en-GB" sz="700" u="none" strike="noStrike" dirty="0">
                          <a:effectLst/>
                        </a:rPr>
                        <a:t>1 x </a:t>
                      </a:r>
                      <a:r>
                        <a:rPr lang="en-GB" sz="700" u="none" strike="noStrike" dirty="0" smtClean="0">
                          <a:effectLst/>
                        </a:rPr>
                        <a:t>VNX5800</a:t>
                      </a:r>
                      <a:endParaRPr lang="en-GB" sz="700" b="0" i="0" u="none" strike="noStrike" dirty="0">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CGC</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a:t>
                      </a:r>
                      <a:r>
                        <a:rPr lang="en-GB" sz="700" u="none" strike="noStrike" dirty="0" smtClean="0">
                          <a:effectLst/>
                        </a:rPr>
                        <a:t>$451,877</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 </a:t>
                      </a:r>
                      <a:r>
                        <a:rPr lang="en-GB" sz="700" u="none" strike="noStrike" dirty="0" smtClean="0">
                          <a:effectLst/>
                        </a:rPr>
                        <a:t>             451,877</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Not Applicable</a:t>
                      </a:r>
                      <a:endParaRPr lang="en-GB" sz="700" b="0" i="0" u="none" strike="noStrike" dirty="0">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203648">
                <a:tc>
                  <a:txBody>
                    <a:bodyPr/>
                    <a:lstStyle/>
                    <a:p>
                      <a:pPr algn="l" fontAlgn="b"/>
                      <a:r>
                        <a:rPr lang="en-GB" sz="700" u="none" strike="noStrike" dirty="0">
                          <a:effectLst/>
                        </a:rPr>
                        <a:t>2</a:t>
                      </a:r>
                      <a:r>
                        <a:rPr lang="en-GB" sz="700" u="none" strike="noStrike" dirty="0" smtClean="0">
                          <a:effectLst/>
                        </a:rPr>
                        <a:t> </a:t>
                      </a:r>
                      <a:r>
                        <a:rPr lang="en-GB" sz="700" u="none" strike="noStrike" dirty="0">
                          <a:effectLst/>
                        </a:rPr>
                        <a:t>x VNX 5800 </a:t>
                      </a:r>
                      <a:endParaRPr lang="en-GB" sz="700" b="0" i="0" u="none" strike="noStrike" dirty="0">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FDC</a:t>
                      </a:r>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a:t>
                      </a:r>
                      <a:r>
                        <a:rPr lang="en-GB" sz="700" u="none" strike="noStrike" dirty="0" smtClean="0">
                          <a:effectLst/>
                        </a:rPr>
                        <a:t>$903,754</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GB" sz="700" u="none" strike="noStrike" dirty="0">
                          <a:effectLst/>
                        </a:rPr>
                        <a:t> $          </a:t>
                      </a:r>
                      <a:r>
                        <a:rPr lang="en-GB" sz="700" u="none" strike="noStrike" baseline="0" dirty="0" smtClean="0">
                          <a:effectLst/>
                        </a:rPr>
                        <a:t>    903,754</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Not Applicable</a:t>
                      </a:r>
                      <a:endParaRPr lang="en-GB" sz="700" b="0" i="0" u="none" strike="noStrike">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07361">
                <a:tc>
                  <a:txBody>
                    <a:bodyPr/>
                    <a:lstStyle/>
                    <a:p>
                      <a:pPr algn="l" fontAlgn="b"/>
                      <a:endParaRPr lang="en-GB" sz="700" b="0" i="0" u="none" strike="noStrike">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07361">
                <a:tc>
                  <a:txBody>
                    <a:bodyPr/>
                    <a:lstStyle/>
                    <a:p>
                      <a:pPr algn="l" fontAlgn="b"/>
                      <a:r>
                        <a:rPr lang="en-GB" sz="700" b="1" u="none" strike="noStrike" dirty="0">
                          <a:effectLst/>
                        </a:rPr>
                        <a:t>NetApp Refresh</a:t>
                      </a:r>
                      <a:endParaRPr lang="en-GB" sz="700" b="1" i="0" u="none" strike="noStrike" dirty="0">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1"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1" i="0" u="none" strike="noStrike">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5576">
                <a:tc>
                  <a:txBody>
                    <a:bodyPr/>
                    <a:lstStyle/>
                    <a:p>
                      <a:pPr algn="l" fontAlgn="b"/>
                      <a:r>
                        <a:rPr lang="en-GB" sz="700" u="none" strike="noStrike">
                          <a:effectLst/>
                        </a:rPr>
                        <a:t>Netapp Refresh 2015-2017</a:t>
                      </a:r>
                      <a:endParaRPr lang="en-GB" sz="700" b="0" i="0" u="none" strike="noStrike">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RDC</a:t>
                      </a:r>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a:t>
                      </a:r>
                      <a:r>
                        <a:rPr lang="en-GB" sz="700" u="none" strike="noStrike" dirty="0" smtClean="0">
                          <a:effectLst/>
                        </a:rPr>
                        <a:t>$1,115,548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                  -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          1,115,548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No NBV Available</a:t>
                      </a:r>
                      <a:endParaRPr lang="en-GB" sz="700" b="0" i="0" u="none" strike="noStrike">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4323">
                <a:tc>
                  <a:txBody>
                    <a:bodyPr/>
                    <a:lstStyle/>
                    <a:p>
                      <a:pPr algn="l" fontAlgn="b"/>
                      <a:r>
                        <a:rPr lang="en-GB" sz="700" u="none" strike="noStrike">
                          <a:effectLst/>
                        </a:rPr>
                        <a:t>Netapp Refresh 2015-2017</a:t>
                      </a:r>
                      <a:endParaRPr lang="en-GB" sz="700" b="0" i="0" u="none" strike="noStrike">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CGC</a:t>
                      </a:r>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a:t>
                      </a:r>
                      <a:r>
                        <a:rPr lang="en-GB" sz="700" u="none" strike="noStrike" dirty="0" smtClean="0">
                          <a:effectLst/>
                        </a:rPr>
                        <a:t>$378,020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                  -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              378,020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No NBV Available</a:t>
                      </a:r>
                      <a:endParaRPr lang="en-GB" sz="700" b="0" i="0" u="none" strike="noStrike">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4323">
                <a:tc>
                  <a:txBody>
                    <a:bodyPr/>
                    <a:lstStyle/>
                    <a:p>
                      <a:pPr algn="l" fontAlgn="b"/>
                      <a:r>
                        <a:rPr lang="en-GB" sz="700" u="none" strike="noStrike">
                          <a:effectLst/>
                        </a:rPr>
                        <a:t>Netapp Refresh 2015-2017 GRID</a:t>
                      </a:r>
                      <a:endParaRPr lang="en-GB" sz="700" b="0" i="0" u="none" strike="noStrike">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RDC</a:t>
                      </a:r>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a:t>
                      </a:r>
                      <a:r>
                        <a:rPr lang="en-GB" sz="700" u="none" strike="noStrike" dirty="0" smtClean="0">
                          <a:effectLst/>
                        </a:rPr>
                        <a:t>$690,890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                  -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              690,890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No NBV Available</a:t>
                      </a:r>
                      <a:endParaRPr lang="en-GB" sz="700" b="0" i="0" u="none" strike="noStrike">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4323">
                <a:tc>
                  <a:txBody>
                    <a:bodyPr/>
                    <a:lstStyle/>
                    <a:p>
                      <a:pPr algn="l" fontAlgn="b"/>
                      <a:r>
                        <a:rPr lang="en-GB" sz="700" u="none" strike="noStrike">
                          <a:effectLst/>
                        </a:rPr>
                        <a:t>Netapp Refresh 2015-2017</a:t>
                      </a:r>
                      <a:endParaRPr lang="en-GB" sz="700" b="0" i="0" u="none" strike="noStrike">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FDC</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a:t>
                      </a:r>
                      <a:r>
                        <a:rPr lang="en-GB" sz="700" u="none" strike="noStrike" dirty="0" smtClean="0">
                          <a:effectLst/>
                        </a:rPr>
                        <a:t>$737,528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 $                  -   </a:t>
                      </a:r>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              737,528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No NBV Available</a:t>
                      </a:r>
                      <a:endParaRPr lang="en-GB" sz="700" b="0" i="0" u="none" strike="noStrike">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4323">
                <a:tc>
                  <a:txBody>
                    <a:bodyPr/>
                    <a:lstStyle/>
                    <a:p>
                      <a:pPr algn="l" fontAlgn="b"/>
                      <a:r>
                        <a:rPr lang="en-GB" sz="700" u="none" strike="noStrike">
                          <a:effectLst/>
                        </a:rPr>
                        <a:t>Netapp Refresh</a:t>
                      </a:r>
                      <a:endParaRPr lang="en-GB" sz="700" b="0" i="0" u="none" strike="noStrike">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Johannesburg</a:t>
                      </a:r>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a:t>
                      </a:r>
                      <a:r>
                        <a:rPr lang="en-GB" sz="700" u="none" strike="noStrike" dirty="0" smtClean="0">
                          <a:effectLst/>
                        </a:rPr>
                        <a:t>$124,536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 $                  -   </a:t>
                      </a:r>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              124,536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No NBV Available</a:t>
                      </a:r>
                      <a:endParaRPr lang="en-GB" sz="700" b="0" i="0" u="none" strike="noStrike" dirty="0">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07361">
                <a:tc>
                  <a:txBody>
                    <a:bodyPr/>
                    <a:lstStyle/>
                    <a:p>
                      <a:pPr algn="l" fontAlgn="b"/>
                      <a:endParaRPr lang="en-GB" sz="700" b="0" i="0" u="none" strike="noStrike">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07361">
                <a:tc>
                  <a:txBody>
                    <a:bodyPr/>
                    <a:lstStyle/>
                    <a:p>
                      <a:pPr algn="l" fontAlgn="b"/>
                      <a:r>
                        <a:rPr lang="en-GB" sz="700" b="1" u="none" strike="noStrike" dirty="0">
                          <a:effectLst/>
                        </a:rPr>
                        <a:t>Data Domain</a:t>
                      </a:r>
                      <a:endParaRPr lang="en-GB" sz="700" b="1" i="0" u="none" strike="noStrike" dirty="0">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1"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1" i="0" u="none" strike="noStrike" dirty="0">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4323">
                <a:tc>
                  <a:txBody>
                    <a:bodyPr/>
                    <a:lstStyle/>
                    <a:p>
                      <a:pPr algn="l" fontAlgn="t"/>
                      <a:r>
                        <a:rPr lang="en-GB" sz="700" u="none" strike="noStrike" dirty="0">
                          <a:effectLst/>
                        </a:rPr>
                        <a:t>2 x 45TB shelves upgrade</a:t>
                      </a:r>
                      <a:endParaRPr lang="en-GB" sz="700" b="0" i="0" u="none" strike="noStrike" dirty="0">
                        <a:solidFill>
                          <a:srgbClr val="000000"/>
                        </a:solidFill>
                        <a:effectLst/>
                        <a:latin typeface="Arial"/>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t"/>
                      <a:r>
                        <a:rPr lang="en-GB" sz="700" u="none" strike="noStrike">
                          <a:effectLst/>
                        </a:rPr>
                        <a:t>RDC</a:t>
                      </a:r>
                      <a:endParaRPr lang="en-GB" sz="700" b="0" i="0" u="none" strike="noStrike">
                        <a:solidFill>
                          <a:srgbClr val="000000"/>
                        </a:solidFill>
                        <a:effectLst/>
                        <a:latin typeface="Arial"/>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a:t>
                      </a:r>
                      <a:r>
                        <a:rPr lang="en-GB" sz="700" u="none" strike="noStrike" dirty="0" smtClean="0">
                          <a:effectLst/>
                        </a:rPr>
                        <a:t>$196,670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a:effectLst/>
                        </a:rPr>
                        <a:t> $              196,670 </a:t>
                      </a:r>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Not Applicable</a:t>
                      </a:r>
                      <a:endParaRPr lang="en-GB" sz="700" b="0" i="0" u="none" strike="noStrike" dirty="0">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4323">
                <a:tc>
                  <a:txBody>
                    <a:bodyPr/>
                    <a:lstStyle/>
                    <a:p>
                      <a:pPr algn="l" fontAlgn="t"/>
                      <a:r>
                        <a:rPr lang="en-GB" sz="700" u="none" strike="noStrike">
                          <a:effectLst/>
                        </a:rPr>
                        <a:t>2 x 45TB shelves upgrade</a:t>
                      </a:r>
                      <a:endParaRPr lang="en-GB" sz="700" b="0" i="0" u="none" strike="noStrike">
                        <a:solidFill>
                          <a:srgbClr val="000000"/>
                        </a:solidFill>
                        <a:effectLst/>
                        <a:latin typeface="Arial"/>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t"/>
                      <a:r>
                        <a:rPr lang="en-GB" sz="700" u="none" strike="noStrike" dirty="0">
                          <a:effectLst/>
                        </a:rPr>
                        <a:t>FDC</a:t>
                      </a:r>
                      <a:endParaRPr lang="en-GB" sz="700" b="0" i="0" u="none" strike="noStrike" dirty="0">
                        <a:solidFill>
                          <a:srgbClr val="000000"/>
                        </a:solidFill>
                        <a:effectLst/>
                        <a:latin typeface="Arial"/>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a:t>
                      </a:r>
                      <a:r>
                        <a:rPr lang="en-GB" sz="700" u="none" strike="noStrike" dirty="0" smtClean="0">
                          <a:effectLst/>
                        </a:rPr>
                        <a:t>$196,670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 $              196,670 </a:t>
                      </a:r>
                      <a:endParaRPr lang="en-GB" sz="700" b="0"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r>
                        <a:rPr lang="en-GB" sz="700" u="none" strike="noStrike" dirty="0">
                          <a:effectLst/>
                        </a:rPr>
                        <a:t>Not Applicable</a:t>
                      </a:r>
                      <a:endParaRPr lang="en-GB" sz="700" b="0" i="0" u="none" strike="noStrike" dirty="0">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07361">
                <a:tc>
                  <a:txBody>
                    <a:bodyPr/>
                    <a:lstStyle/>
                    <a:p>
                      <a:pPr algn="l" fontAlgn="b"/>
                      <a:endParaRPr lang="en-GB" sz="700" b="0" i="0" u="none" strike="noStrike">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a:solidFill>
                          <a:srgbClr val="000000"/>
                        </a:solidFill>
                        <a:effectLst/>
                        <a:latin typeface="Calibri"/>
                      </a:endParaRPr>
                    </a:p>
                  </a:txBody>
                  <a:tcPr marL="5368" marR="5368" marT="5368"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fontAlgn="b"/>
                      <a:endParaRPr lang="en-GB" sz="700" b="0" i="0" u="none" strike="noStrike" dirty="0">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4323">
                <a:tc>
                  <a:txBody>
                    <a:bodyPr/>
                    <a:lstStyle/>
                    <a:p>
                      <a:pPr algn="l" fontAlgn="b"/>
                      <a:r>
                        <a:rPr lang="en-GB" sz="700" b="1" u="sng" strike="noStrike" dirty="0">
                          <a:effectLst/>
                        </a:rPr>
                        <a:t>Totals</a:t>
                      </a:r>
                      <a:endParaRPr lang="en-GB" sz="700" b="1" i="0" u="sng" strike="noStrike" dirty="0">
                        <a:solidFill>
                          <a:srgbClr val="000000"/>
                        </a:solidFill>
                        <a:effectLst/>
                        <a:latin typeface="Calibri"/>
                      </a:endParaRPr>
                    </a:p>
                  </a:txBody>
                  <a:tcPr marL="5368" marR="5368" marT="5368"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GB" sz="700" b="1" i="0" u="sng"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700" b="1" u="none" strike="noStrike" dirty="0">
                          <a:effectLst/>
                        </a:rPr>
                        <a:t> $       </a:t>
                      </a:r>
                      <a:r>
                        <a:rPr lang="en-GB" sz="700" b="1" u="none" strike="noStrike" dirty="0" smtClean="0">
                          <a:effectLst/>
                        </a:rPr>
                        <a:t>13,320,293 </a:t>
                      </a:r>
                      <a:endParaRPr lang="en-GB" sz="700" b="1"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700" b="1" u="none" strike="noStrike" dirty="0">
                          <a:effectLst/>
                        </a:rPr>
                        <a:t> $      910,537 </a:t>
                      </a:r>
                      <a:endParaRPr lang="en-GB" sz="700" b="1"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700" b="1" u="none" strike="noStrike" dirty="0">
                          <a:effectLst/>
                        </a:rPr>
                        <a:t> </a:t>
                      </a:r>
                      <a:r>
                        <a:rPr lang="en-GB" sz="700" b="1" u="none" strike="noStrike">
                          <a:effectLst/>
                        </a:rPr>
                        <a:t>$        </a:t>
                      </a:r>
                      <a:r>
                        <a:rPr lang="en-GB" sz="700" b="1" u="none" strike="noStrike" smtClean="0">
                          <a:effectLst/>
                        </a:rPr>
                        <a:t>12,409,756</a:t>
                      </a:r>
                      <a:endParaRPr lang="en-GB" sz="700" b="1" i="0" u="none" strike="noStrike" dirty="0">
                        <a:solidFill>
                          <a:srgbClr val="000000"/>
                        </a:solidFill>
                        <a:effectLst/>
                        <a:latin typeface="Calibri"/>
                      </a:endParaRPr>
                    </a:p>
                  </a:txBody>
                  <a:tcPr marL="5368" marR="5368" marT="5368"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GB" sz="700" b="1" i="0" u="sng" strike="noStrike" dirty="0">
                        <a:solidFill>
                          <a:srgbClr val="000000"/>
                        </a:solidFill>
                        <a:effectLst/>
                        <a:latin typeface="Calibri"/>
                      </a:endParaRPr>
                    </a:p>
                  </a:txBody>
                  <a:tcPr marL="5368" marR="5368" marT="5368"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426279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231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theme/theme1.xml><?xml version="1.0" encoding="utf-8"?>
<a:theme xmlns:a="http://schemas.openxmlformats.org/drawingml/2006/main" name="2014 Tab templates2">
  <a:themeElements>
    <a:clrScheme name="2014 v4">
      <a:dk1>
        <a:srgbClr val="000000"/>
      </a:dk1>
      <a:lt1>
        <a:srgbClr val="FFFFFF"/>
      </a:lt1>
      <a:dk2>
        <a:srgbClr val="2C95DD"/>
      </a:dk2>
      <a:lt2>
        <a:srgbClr val="717074"/>
      </a:lt2>
      <a:accent1>
        <a:srgbClr val="2C95DD"/>
      </a:accent1>
      <a:accent2>
        <a:srgbClr val="339933"/>
      </a:accent2>
      <a:accent3>
        <a:srgbClr val="93C5FF"/>
      </a:accent3>
      <a:accent4>
        <a:srgbClr val="BABCBE"/>
      </a:accent4>
      <a:accent5>
        <a:srgbClr val="007D68"/>
      </a:accent5>
      <a:accent6>
        <a:srgbClr val="CE3131"/>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mpd="sng">
          <a:solidFill>
            <a:schemeClr val="bg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chemeClr val="bg2"/>
            </a:solidFill>
          </a:defRPr>
        </a:defPPr>
      </a:lstStyle>
    </a:txDef>
  </a:objectDefaults>
  <a:extraClrSchemeLst/>
</a:theme>
</file>

<file path=ppt/theme/theme2.xml><?xml version="1.0" encoding="utf-8"?>
<a:theme xmlns:a="http://schemas.openxmlformats.org/drawingml/2006/main" name="2014 internal white tab">
  <a:themeElements>
    <a:clrScheme name="2014 v4">
      <a:dk1>
        <a:srgbClr val="000000"/>
      </a:dk1>
      <a:lt1>
        <a:srgbClr val="FFFFFF"/>
      </a:lt1>
      <a:dk2>
        <a:srgbClr val="2C95DD"/>
      </a:dk2>
      <a:lt2>
        <a:srgbClr val="717074"/>
      </a:lt2>
      <a:accent1>
        <a:srgbClr val="2C95DD"/>
      </a:accent1>
      <a:accent2>
        <a:srgbClr val="339933"/>
      </a:accent2>
      <a:accent3>
        <a:srgbClr val="93C5FF"/>
      </a:accent3>
      <a:accent4>
        <a:srgbClr val="BABCBE"/>
      </a:accent4>
      <a:accent5>
        <a:srgbClr val="007D68"/>
      </a:accent5>
      <a:accent6>
        <a:srgbClr val="CE3131"/>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mpd="sng">
          <a:solidFill>
            <a:schemeClr val="bg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chemeClr val="bg2"/>
            </a:solidFill>
          </a:defRPr>
        </a:defPPr>
      </a:lstStyle>
    </a:txDef>
  </a:objectDefaults>
  <a:extraClrSchemeLst/>
</a:theme>
</file>

<file path=ppt/theme/theme3.xml><?xml version="1.0" encoding="utf-8"?>
<a:theme xmlns:a="http://schemas.openxmlformats.org/drawingml/2006/main" name="2014 internal gray tab">
  <a:themeElements>
    <a:clrScheme name="2014 v4">
      <a:dk1>
        <a:srgbClr val="000000"/>
      </a:dk1>
      <a:lt1>
        <a:srgbClr val="FFFFFF"/>
      </a:lt1>
      <a:dk2>
        <a:srgbClr val="2C95DD"/>
      </a:dk2>
      <a:lt2>
        <a:srgbClr val="717074"/>
      </a:lt2>
      <a:accent1>
        <a:srgbClr val="2C95DD"/>
      </a:accent1>
      <a:accent2>
        <a:srgbClr val="339933"/>
      </a:accent2>
      <a:accent3>
        <a:srgbClr val="93C5FF"/>
      </a:accent3>
      <a:accent4>
        <a:srgbClr val="BABCBE"/>
      </a:accent4>
      <a:accent5>
        <a:srgbClr val="007D68"/>
      </a:accent5>
      <a:accent6>
        <a:srgbClr val="CE3131"/>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mpd="sng">
          <a:solidFill>
            <a:schemeClr val="bg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chemeClr val="bg2"/>
            </a:solidFill>
          </a:defRPr>
        </a:defPPr>
      </a:lstStyle>
    </a:txDef>
  </a:objectDefaults>
  <a:extraClrSchemeLst/>
</a:theme>
</file>

<file path=ppt/theme/theme4.xml><?xml version="1.0" encoding="utf-8"?>
<a:theme xmlns:a="http://schemas.openxmlformats.org/drawingml/2006/main" name="Office Theme">
  <a:themeElements>
    <a:clrScheme name="EMC 2014">
      <a:dk1>
        <a:srgbClr val="000000"/>
      </a:dk1>
      <a:lt1>
        <a:srgbClr val="FFFFFF"/>
      </a:lt1>
      <a:dk2>
        <a:srgbClr val="2C95DD"/>
      </a:dk2>
      <a:lt2>
        <a:srgbClr val="717073"/>
      </a:lt2>
      <a:accent1>
        <a:srgbClr val="2C95DD"/>
      </a:accent1>
      <a:accent2>
        <a:srgbClr val="007D68"/>
      </a:accent2>
      <a:accent3>
        <a:srgbClr val="93C5FF"/>
      </a:accent3>
      <a:accent4>
        <a:srgbClr val="BABCBE"/>
      </a:accent4>
      <a:accent5>
        <a:srgbClr val="8E908F"/>
      </a:accent5>
      <a:accent6>
        <a:srgbClr val="FF0000"/>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EMC 2014">
      <a:dk1>
        <a:srgbClr val="000000"/>
      </a:dk1>
      <a:lt1>
        <a:srgbClr val="FFFFFF"/>
      </a:lt1>
      <a:dk2>
        <a:srgbClr val="2C95DD"/>
      </a:dk2>
      <a:lt2>
        <a:srgbClr val="717073"/>
      </a:lt2>
      <a:accent1>
        <a:srgbClr val="2C95DD"/>
      </a:accent1>
      <a:accent2>
        <a:srgbClr val="007D68"/>
      </a:accent2>
      <a:accent3>
        <a:srgbClr val="93C5FF"/>
      </a:accent3>
      <a:accent4>
        <a:srgbClr val="BABCBE"/>
      </a:accent4>
      <a:accent5>
        <a:srgbClr val="8E908F"/>
      </a:accent5>
      <a:accent6>
        <a:srgbClr val="FF0000"/>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2014 Tab templates2</Template>
  <TotalTime>858</TotalTime>
  <Words>1740</Words>
  <Application>Microsoft Office PowerPoint</Application>
  <PresentationFormat>On-screen Show (16:9)</PresentationFormat>
  <Paragraphs>599</Paragraphs>
  <Slides>22</Slides>
  <Notes>0</Notes>
  <HiddenSlides>0</HiddenSlides>
  <MMClips>0</MMClips>
  <ScaleCrop>false</ScaleCrop>
  <HeadingPairs>
    <vt:vector size="4" baseType="variant">
      <vt:variant>
        <vt:lpstr>Theme</vt:lpstr>
      </vt:variant>
      <vt:variant>
        <vt:i4>3</vt:i4>
      </vt:variant>
      <vt:variant>
        <vt:lpstr>Slide Titles</vt:lpstr>
      </vt:variant>
      <vt:variant>
        <vt:i4>22</vt:i4>
      </vt:variant>
    </vt:vector>
  </HeadingPairs>
  <TitlesOfParts>
    <vt:vector size="25" baseType="lpstr">
      <vt:lpstr>2014 Tab templates2</vt:lpstr>
      <vt:lpstr>2014 internal white tab</vt:lpstr>
      <vt:lpstr>2014 internal gray tab</vt:lpstr>
      <vt:lpstr>CITI Q3 EMEA Proposal</vt:lpstr>
      <vt:lpstr>Contents</vt:lpstr>
      <vt:lpstr>Overview</vt:lpstr>
      <vt:lpstr>Proposal Overview</vt:lpstr>
      <vt:lpstr>Detailed Breakdown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Commercial</vt:lpstr>
      <vt:lpstr>Commercial Offer</vt:lpstr>
      <vt:lpstr>Prices   </vt:lpstr>
      <vt:lpstr>Prices Continued   </vt:lpstr>
      <vt:lpstr>PowerPoint Presentation</vt:lpstr>
    </vt:vector>
  </TitlesOfParts>
  <Company>EMC Corporation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There Are 4 Sets Of Templates In The Layout Masters</dc:title>
  <dc:creator>EMC</dc:creator>
  <cp:lastModifiedBy>Ashok Kumar Reddy</cp:lastModifiedBy>
  <cp:revision>57</cp:revision>
  <cp:lastPrinted>2013-12-05T19:23:46Z</cp:lastPrinted>
  <dcterms:created xsi:type="dcterms:W3CDTF">2014-06-03T10:25:58Z</dcterms:created>
  <dcterms:modified xsi:type="dcterms:W3CDTF">2014-09-10T06:19:59Z</dcterms:modified>
</cp:coreProperties>
</file>